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a" ContentType="audio/x-ms-wma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61" r:id="rId4"/>
    <p:sldId id="262" r:id="rId5"/>
    <p:sldId id="264" r:id="rId6"/>
    <p:sldId id="265" r:id="rId7"/>
    <p:sldId id="266" r:id="rId8"/>
    <p:sldId id="267" r:id="rId9"/>
    <p:sldId id="276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11"/>
  </p:normalViewPr>
  <p:slideViewPr>
    <p:cSldViewPr snapToGrid="0" snapToObjects="1">
      <p:cViewPr varScale="1">
        <p:scale>
          <a:sx n="115" d="100"/>
          <a:sy n="115" d="100"/>
        </p:scale>
        <p:origin x="4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ED2CB-241B-F045-8956-36FEC3F625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974864-08F3-A640-A776-1B2C47ACA5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D7BF6-1A13-3C45-9BB6-DF8CF1A2A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79DC3-186E-0749-A04B-A052D8782EF5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15CC1-21F7-FC43-A990-5305E5465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53F7F-FDAF-5049-BD90-764A67734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DF745-8894-4E42-A3D1-EAC4DB613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476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D665A-D5F1-D74D-9BAE-B57C5CF92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CD1FE6-F633-5445-BDBE-A050C343C1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9D61D-F419-604F-A2DF-1EB02D3CB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79DC3-186E-0749-A04B-A052D8782EF5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9A5F6-E16A-B340-9248-2EFFD2BCC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0D2BE-27DB-9E4C-9DE8-865523D2A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DF745-8894-4E42-A3D1-EAC4DB613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52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F8EEAB-171F-944F-9F01-0C0A46725C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FE1BD9-06F9-7644-87C7-2A751109E8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EFF92-A836-4B43-AD60-EEE9584FB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79DC3-186E-0749-A04B-A052D8782EF5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E6F67-7D34-BC47-B006-37E5108F0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3B255-415E-F141-AB44-36A6FAB0C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DF745-8894-4E42-A3D1-EAC4DB613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61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CD758-9C68-F649-9A7D-63847246F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6B21D-DE57-B440-B3CB-55743E2D4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3CD77-C0AB-2046-9262-58C574766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79DC3-186E-0749-A04B-A052D8782EF5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3F2D6-4812-004C-A148-3E1576C8A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5F6F1-4CAD-7E45-B2D6-6A7C0A08B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DF745-8894-4E42-A3D1-EAC4DB613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970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22192-491B-D445-9D95-42F55867F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12CAC4-BECC-C243-B713-916C06FFAC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8FD2B9-E754-D84A-BACF-03CC7FEBC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79DC3-186E-0749-A04B-A052D8782EF5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4DF15-A9EC-A945-9C46-DF96A68F4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BC525-FF3A-8B4D-8C8F-D7366D0BD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DF745-8894-4E42-A3D1-EAC4DB613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492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DA788-20B5-0941-BF7A-9A81F1433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81038-A800-ED47-A4F1-3ED783229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FB07BA-1D03-ED45-8529-FCEC56A93E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4EEE2D-D0A1-7B4A-9F71-5BA040C71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79DC3-186E-0749-A04B-A052D8782EF5}" type="datetimeFigureOut">
              <a:rPr lang="en-US" smtClean="0"/>
              <a:t>7/30/21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FB8A29-6814-304E-974B-49D8E8D40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5199D7-6D92-9C4D-A58B-36455048E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DF745-8894-4E42-A3D1-EAC4DB613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99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3DCC5-93A2-D845-9C54-1546A728D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FE286-A415-0C40-9253-18535D8DD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E37CAA-FD13-E446-8C9A-1091B28968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2B60CE-DD05-564B-879F-4CEC38B3A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CFAFEB-8849-AF48-949E-322D0940F7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6AD688-8053-084E-987E-1076EEBDE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79DC3-186E-0749-A04B-A052D8782EF5}" type="datetimeFigureOut">
              <a:rPr lang="en-US" smtClean="0"/>
              <a:t>7/30/21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FA08CC-E035-824F-8AB9-8AFB3BE2C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F71CA3-0A21-1F48-B907-2B4599947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DF745-8894-4E42-A3D1-EAC4DB613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042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7E54-48DC-0D4E-9C57-A493C4FCB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7444DB-A600-B543-A3B0-3E637EEF9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79DC3-186E-0749-A04B-A052D8782EF5}" type="datetimeFigureOut">
              <a:rPr lang="en-US" smtClean="0"/>
              <a:t>7/30/21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CACE28-A839-F842-B135-529CDD32C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B752E-3C83-A645-958B-C65BB9C1B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DF745-8894-4E42-A3D1-EAC4DB613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473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C93157-2E0A-FE46-8229-D48D35431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79DC3-186E-0749-A04B-A052D8782EF5}" type="datetimeFigureOut">
              <a:rPr lang="en-US" smtClean="0"/>
              <a:t>7/30/21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C11AE0-364B-1440-A2DD-CA7127885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93169-6F04-EC46-B686-6750C0CF7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DF745-8894-4E42-A3D1-EAC4DB613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633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AE619-1165-5644-80C3-3FD53333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81124-6518-8E44-A92F-0E2A78D39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60BA04-BDD4-7B4A-BC71-ADFA7C06BF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341D4-AC75-DF41-A8CF-8750819A6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79DC3-186E-0749-A04B-A052D8782EF5}" type="datetimeFigureOut">
              <a:rPr lang="en-US" smtClean="0"/>
              <a:t>7/30/21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98711F-ABC4-8E4E-AD77-841AAE937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63B9C7-6CE1-184D-B7FF-DD5453A0E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DF745-8894-4E42-A3D1-EAC4DB613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92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51D2D-AFC6-5440-A8EC-6340077B2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437BE8-1A22-2643-9A93-611D67CAD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6FCAFB-45F9-AD42-94D0-9E8093C02E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B747E-B17A-B246-8D1F-4996EAD4B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79DC3-186E-0749-A04B-A052D8782EF5}" type="datetimeFigureOut">
              <a:rPr lang="en-US" smtClean="0"/>
              <a:t>7/30/21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984836-4DB9-7844-AC70-39304D17A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334476-4328-4349-A078-7A6425548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DF745-8894-4E42-A3D1-EAC4DB613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12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93B864-AC0A-3143-9AFC-FB3175D19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7102D-72E2-7049-ADEC-AE97C89D9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E404D-EC14-2648-94CA-EC0A84F695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79DC3-186E-0749-A04B-A052D8782EF5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FA810-37F0-1D42-BE14-EB9846D158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BCFE3-10E2-8846-BBA6-EE248E6DD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EDF745-8894-4E42-A3D1-EAC4DB613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3.png"/><Relationship Id="rId7" Type="http://schemas.openxmlformats.org/officeDocument/2006/relationships/image" Target="../media/image1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.jpeg"/><Relationship Id="rId4" Type="http://schemas.openxmlformats.org/officeDocument/2006/relationships/image" Target="../media/image4.png"/><Relationship Id="rId9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jpeg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jpeg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jpeg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image" Target="../media/image4.png"/><Relationship Id="rId11" Type="http://schemas.openxmlformats.org/officeDocument/2006/relationships/image" Target="../media/image12.png"/><Relationship Id="rId5" Type="http://schemas.openxmlformats.org/officeDocument/2006/relationships/image" Target="../media/image3.png"/><Relationship Id="rId10" Type="http://schemas.openxmlformats.org/officeDocument/2006/relationships/image" Target="../media/image15.jpg"/><Relationship Id="rId4" Type="http://schemas.openxmlformats.org/officeDocument/2006/relationships/image" Target="../media/image2.png"/><Relationship Id="rId9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image">
            <a:extLst>
              <a:ext uri="{FF2B5EF4-FFF2-40B4-BE49-F238E27FC236}">
                <a16:creationId xmlns:a16="http://schemas.microsoft.com/office/drawing/2014/main" id="{CBC719E3-9077-43FA-AC10-C7F95A2FFD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8" y="5137"/>
            <a:ext cx="12199025" cy="6857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1FB32D-BA1B-4A35-9225-19FB5217A5F8}"/>
              </a:ext>
            </a:extLst>
          </p:cNvPr>
          <p:cNvSpPr/>
          <p:nvPr/>
        </p:nvSpPr>
        <p:spPr>
          <a:xfrm>
            <a:off x="412595" y="233579"/>
            <a:ext cx="11385395" cy="6390841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36B3D20D-5140-421C-A38D-FE96B0FBAD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028941" y="412366"/>
            <a:ext cx="2024111" cy="116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E9C0801D-F1E1-43E8-9C78-181AC25E1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524" y="326323"/>
            <a:ext cx="2024111" cy="124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82590BF-EA89-4FED-A690-17ABC1C41F79}"/>
              </a:ext>
            </a:extLst>
          </p:cNvPr>
          <p:cNvSpPr/>
          <p:nvPr/>
        </p:nvSpPr>
        <p:spPr>
          <a:xfrm>
            <a:off x="7112458" y="5792299"/>
            <a:ext cx="4666947" cy="6377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Bùi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Thanh 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8" descr="Home Page - FPTU HCM">
            <a:extLst>
              <a:ext uri="{FF2B5EF4-FFF2-40B4-BE49-F238E27FC236}">
                <a16:creationId xmlns:a16="http://schemas.microsoft.com/office/drawing/2014/main" id="{BAB2A5EC-44C8-4918-99E2-04E7044409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6" b="12960"/>
          <a:stretch/>
        </p:blipFill>
        <p:spPr bwMode="auto">
          <a:xfrm>
            <a:off x="3046341" y="388786"/>
            <a:ext cx="5511659" cy="116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00C53C-36C7-A946-9A6B-5F3A3A35E9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2815" y="1878723"/>
            <a:ext cx="4652743" cy="3912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90424B-B9FC-624B-8C6F-4B9A72DD61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595" y="1878723"/>
            <a:ext cx="3493141" cy="43325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6AE708-05D6-5545-AC83-BEDF5D2408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5736" y="1878723"/>
            <a:ext cx="3206722" cy="441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600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ja-JP" sz="6000" dirty="0">
              <a:latin typeface="NtMotoyaKyotai" pitchFamily="18" charset="-128"/>
              <a:ea typeface="NtMotoyaKyotai" pitchFamily="18" charset="-128"/>
            </a:endParaRPr>
          </a:p>
          <a:p>
            <a:pPr algn="ctr">
              <a:defRPr/>
            </a:pPr>
            <a:r>
              <a:rPr lang="ja-JP" altLang="en-US" sz="6000" b="1">
                <a:ln/>
                <a:solidFill>
                  <a:srgbClr val="FF0000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ご</a:t>
            </a:r>
            <a:r>
              <a:rPr lang="en-US" sz="6000" b="1" dirty="0">
                <a:solidFill>
                  <a:srgbClr val="FF0000"/>
                </a:solidFill>
                <a:highlight>
                  <a:srgbClr val="FFFF00"/>
                </a:highlight>
                <a:latin typeface="Arial" panose="020B0604020202020204" pitchFamily="34" charset="0"/>
                <a:ea typeface="NtMotoyaKyotai" pitchFamily="18" charset="-128"/>
                <a:cs typeface="Arial" panose="020B0604020202020204" pitchFamily="34" charset="0"/>
              </a:rPr>
              <a:t>N</a:t>
            </a:r>
            <a:r>
              <a:rPr lang="ja-JP" altLang="en-US" sz="6000" b="1">
                <a:ln/>
                <a:solidFill>
                  <a:srgbClr val="FF0000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します</a:t>
            </a:r>
            <a:r>
              <a:rPr lang="vi-VN" altLang="ja-JP" sz="6000" dirty="0">
                <a:solidFill>
                  <a:srgbClr val="FF0000"/>
                </a:solidFill>
                <a:latin typeface="Yu Mincho" panose="02020400000000000000" pitchFamily="18" charset="-128"/>
                <a:ea typeface="NtMotoyaKyotai" pitchFamily="18" charset="-128"/>
              </a:rPr>
              <a:t>/</a:t>
            </a:r>
            <a:r>
              <a:rPr lang="ja-JP" altLang="en-US" sz="6000" b="1">
                <a:ln/>
                <a:solidFill>
                  <a:srgbClr val="FF0000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お</a:t>
            </a:r>
            <a:r>
              <a:rPr lang="en-US" altLang="ja-JP" sz="6000" dirty="0">
                <a:solidFill>
                  <a:srgbClr val="FF0000"/>
                </a:solidFill>
                <a:highlight>
                  <a:srgbClr val="FFFF00"/>
                </a:highlight>
                <a:latin typeface="NtMotoyaKyotai" pitchFamily="18" charset="-128"/>
                <a:ea typeface="NtMotoyaKyotai" pitchFamily="18" charset="-128"/>
              </a:rPr>
              <a:t>V</a:t>
            </a:r>
            <a:r>
              <a:rPr lang="ja-JP" altLang="en-US" sz="3600">
                <a:solidFill>
                  <a:srgbClr val="FF0000"/>
                </a:solidFill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</a:rPr>
              <a:t>ます</a:t>
            </a:r>
            <a:r>
              <a:rPr lang="ja-JP" altLang="en-US" sz="6000" b="1">
                <a:ln/>
                <a:solidFill>
                  <a:srgbClr val="FF0000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する</a:t>
            </a:r>
            <a:endParaRPr lang="en-US" sz="6000" b="1" dirty="0">
              <a:ln/>
              <a:solidFill>
                <a:srgbClr val="FF0000"/>
              </a:solidFill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pPr algn="ctr">
              <a:defRPr/>
            </a:pPr>
            <a:endParaRPr lang="en-US" sz="6000" dirty="0">
              <a:latin typeface="NtMotoyaKyotai" pitchFamily="18" charset="-128"/>
              <a:ea typeface="NtMotoyaKyotai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grpSp>
        <p:nvGrpSpPr>
          <p:cNvPr id="9" name="Group 20">
            <a:extLst>
              <a:ext uri="{FF2B5EF4-FFF2-40B4-BE49-F238E27FC236}">
                <a16:creationId xmlns:a16="http://schemas.microsoft.com/office/drawing/2014/main" id="{22A5CB68-9B15-0149-B8BC-147E815E6C62}"/>
              </a:ext>
            </a:extLst>
          </p:cNvPr>
          <p:cNvGrpSpPr>
            <a:grpSpLocks/>
          </p:cNvGrpSpPr>
          <p:nvPr/>
        </p:nvGrpSpPr>
        <p:grpSpPr bwMode="auto">
          <a:xfrm>
            <a:off x="8899719" y="524805"/>
            <a:ext cx="533400" cy="679450"/>
            <a:chOff x="3733800" y="4755921"/>
            <a:chExt cx="533401" cy="679104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E05D628-14E6-DC48-A54E-9953C51D2F49}"/>
                </a:ext>
              </a:extLst>
            </p:cNvPr>
            <p:cNvCxnSpPr/>
            <p:nvPr/>
          </p:nvCxnSpPr>
          <p:spPr>
            <a:xfrm flipH="1">
              <a:off x="3733800" y="4755921"/>
              <a:ext cx="533401" cy="67910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3E087CC-00C5-DF4D-BAF5-887BE3EED841}"/>
                </a:ext>
              </a:extLst>
            </p:cNvPr>
            <p:cNvCxnSpPr/>
            <p:nvPr/>
          </p:nvCxnSpPr>
          <p:spPr>
            <a:xfrm flipH="1" flipV="1">
              <a:off x="3733800" y="4859055"/>
              <a:ext cx="533401" cy="47283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D33A790-3DF0-F748-B528-50B9CF2A4E88}"/>
              </a:ext>
            </a:extLst>
          </p:cNvPr>
          <p:cNvSpPr/>
          <p:nvPr/>
        </p:nvSpPr>
        <p:spPr>
          <a:xfrm>
            <a:off x="3543285" y="1772925"/>
            <a:ext cx="4875212" cy="10668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KHIÊM NHƯỜNG NGỮ VỚI</a:t>
            </a:r>
          </a:p>
          <a:p>
            <a:pPr algn="ctr">
              <a:defRPr/>
            </a:pPr>
            <a:r>
              <a:rPr lang="en-US" sz="3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ĐỘNG TỪ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8BE4F967-8A96-8643-B8B7-6423A5BF7BDD}"/>
              </a:ext>
            </a:extLst>
          </p:cNvPr>
          <p:cNvSpPr/>
          <p:nvPr/>
        </p:nvSpPr>
        <p:spPr>
          <a:xfrm rot="1544533">
            <a:off x="7037847" y="3749309"/>
            <a:ext cx="4532312" cy="2031359"/>
          </a:xfrm>
          <a:prstGeom prst="wedgeRoundRectCallout">
            <a:avLst>
              <a:gd name="adj1" fmla="val -43149"/>
              <a:gd name="adj2" fmla="val 105304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 err="1"/>
              <a:t>Không</a:t>
            </a:r>
            <a:r>
              <a:rPr lang="en-US" sz="2000" dirty="0"/>
              <a:t> </a:t>
            </a:r>
            <a:r>
              <a:rPr lang="en-US" sz="2000" dirty="0" err="1"/>
              <a:t>áp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</a:p>
          <a:p>
            <a:pPr algn="ctr">
              <a:defRPr/>
            </a:pPr>
            <a:r>
              <a:rPr lang="en-US" sz="2000" dirty="0"/>
              <a:t>ĐỘNG TỪ 1 ÂM TIẾT </a:t>
            </a:r>
            <a:r>
              <a:rPr lang="en-US" sz="2000" dirty="0" err="1"/>
              <a:t>như</a:t>
            </a:r>
            <a:r>
              <a:rPr lang="en-US" sz="2000" dirty="0"/>
              <a:t>: </a:t>
            </a:r>
          </a:p>
          <a:p>
            <a:pPr algn="ctr">
              <a:defRPr/>
            </a:pPr>
            <a:r>
              <a:rPr lang="ja-JP" altLang="en-US" sz="2000" dirty="0">
                <a:latin typeface="NtMotoyaKyotai" pitchFamily="18" charset="-128"/>
                <a:ea typeface="NtMotoyaKyotai" pitchFamily="18" charset="-128"/>
              </a:rPr>
              <a:t>ねます、います、見ます、出ます</a:t>
            </a:r>
            <a:r>
              <a:rPr lang="en-US" altLang="ja-JP" sz="2000" dirty="0">
                <a:latin typeface="NtMotoyaKyotai" pitchFamily="18" charset="-128"/>
                <a:ea typeface="NtMotoyaKyotai" pitchFamily="18" charset="-128"/>
              </a:rPr>
              <a:t>…</a:t>
            </a:r>
            <a:endParaRPr lang="en-US" sz="2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ABD63F2C-9469-2243-828E-CA3C797AD73F}"/>
              </a:ext>
            </a:extLst>
          </p:cNvPr>
          <p:cNvSpPr/>
          <p:nvPr/>
        </p:nvSpPr>
        <p:spPr>
          <a:xfrm rot="20153826">
            <a:off x="180392" y="3277473"/>
            <a:ext cx="4029868" cy="2883369"/>
          </a:xfrm>
          <a:prstGeom prst="wedgeRoundRectCallout">
            <a:avLst>
              <a:gd name="adj1" fmla="val 50048"/>
              <a:gd name="adj2" fmla="val 9533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err="1"/>
              <a:t>Chỉ</a:t>
            </a:r>
            <a:r>
              <a:rPr lang="en-US" sz="2400" dirty="0"/>
              <a:t> </a:t>
            </a:r>
            <a:r>
              <a:rPr lang="en-US" sz="2400" dirty="0" err="1"/>
              <a:t>dùng</a:t>
            </a:r>
            <a:r>
              <a:rPr lang="en-US" sz="2400" dirty="0"/>
              <a:t> </a:t>
            </a:r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những</a:t>
            </a:r>
            <a:r>
              <a:rPr lang="en-US" sz="2400" dirty="0"/>
              <a:t> </a:t>
            </a:r>
            <a:r>
              <a:rPr lang="en-US" sz="2400" dirty="0" err="1"/>
              <a:t>hành</a:t>
            </a:r>
            <a:r>
              <a:rPr lang="en-US" sz="2400" dirty="0"/>
              <a:t> </a:t>
            </a:r>
            <a:r>
              <a:rPr lang="en-US" sz="2400" dirty="0" err="1"/>
              <a:t>động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bản</a:t>
            </a:r>
            <a:r>
              <a:rPr lang="en-US" sz="2400" dirty="0"/>
              <a:t> </a:t>
            </a:r>
            <a:r>
              <a:rPr lang="en-US" sz="2400" dirty="0" err="1"/>
              <a:t>thân</a:t>
            </a:r>
            <a:r>
              <a:rPr lang="en-US" sz="2400" dirty="0"/>
              <a:t> </a:t>
            </a:r>
            <a:r>
              <a:rPr lang="en-US" sz="2400" dirty="0" err="1"/>
              <a:t>làm</a:t>
            </a:r>
            <a:r>
              <a:rPr lang="en-US" sz="2400" dirty="0"/>
              <a:t> </a:t>
            </a:r>
            <a:r>
              <a:rPr lang="en-US" sz="2400" dirty="0" err="1"/>
              <a:t>gì</a:t>
            </a:r>
            <a:r>
              <a:rPr lang="en-US" sz="2400" dirty="0"/>
              <a:t> </a:t>
            </a:r>
            <a:r>
              <a:rPr lang="en-US" sz="2400" dirty="0" err="1"/>
              <a:t>đó</a:t>
            </a:r>
            <a:r>
              <a:rPr lang="en-US" sz="2400" dirty="0"/>
              <a:t> </a:t>
            </a:r>
            <a:r>
              <a:rPr lang="en-US" sz="2400" dirty="0" err="1"/>
              <a:t>vì</a:t>
            </a:r>
            <a:r>
              <a:rPr lang="en-US" sz="2400" dirty="0"/>
              <a:t> </a:t>
            </a:r>
            <a:r>
              <a:rPr lang="en-US" sz="2400" dirty="0" err="1"/>
              <a:t>lợi</a:t>
            </a:r>
            <a:r>
              <a:rPr lang="en-US" sz="2400" dirty="0"/>
              <a:t> </a:t>
            </a:r>
            <a:r>
              <a:rPr lang="en-US" sz="2400" dirty="0" err="1"/>
              <a:t>ích</a:t>
            </a:r>
            <a:r>
              <a:rPr lang="en-US" sz="2400" dirty="0"/>
              <a:t> </a:t>
            </a:r>
            <a:r>
              <a:rPr lang="en-US" sz="2400" dirty="0" err="1"/>
              <a:t>hoặc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liên</a:t>
            </a:r>
            <a:r>
              <a:rPr lang="en-US" sz="2400" dirty="0"/>
              <a:t> </a:t>
            </a:r>
            <a:r>
              <a:rPr lang="en-US" sz="2400" dirty="0" err="1"/>
              <a:t>quan</a:t>
            </a:r>
            <a:r>
              <a:rPr lang="en-US" sz="2400" dirty="0"/>
              <a:t> </a:t>
            </a:r>
            <a:r>
              <a:rPr lang="en-US" sz="2400" dirty="0" err="1"/>
              <a:t>tới</a:t>
            </a:r>
            <a:r>
              <a:rPr lang="en-US" sz="2400" dirty="0"/>
              <a:t> </a:t>
            </a:r>
            <a:r>
              <a:rPr lang="en-US" sz="2400" dirty="0" err="1"/>
              <a:t>người</a:t>
            </a:r>
            <a:r>
              <a:rPr lang="en-US" sz="2400" dirty="0"/>
              <a:t> </a:t>
            </a:r>
            <a:r>
              <a:rPr lang="en-US" sz="2400" dirty="0" err="1"/>
              <a:t>khác</a:t>
            </a:r>
            <a:r>
              <a:rPr lang="en-US" sz="2400" dirty="0"/>
              <a:t>. </a:t>
            </a:r>
            <a:r>
              <a:rPr lang="en-US" sz="2400" dirty="0" err="1"/>
              <a:t>Tuyệt</a:t>
            </a:r>
            <a:r>
              <a:rPr lang="en-US" sz="2400" dirty="0"/>
              <a:t> </a:t>
            </a:r>
            <a:r>
              <a:rPr lang="en-US" sz="2400" dirty="0" err="1"/>
              <a:t>đối</a:t>
            </a:r>
            <a:r>
              <a:rPr lang="en-US" sz="2400" dirty="0"/>
              <a:t> 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dùng</a:t>
            </a:r>
            <a:r>
              <a:rPr lang="en-US" sz="2400" dirty="0"/>
              <a:t> </a:t>
            </a:r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hành</a:t>
            </a:r>
            <a:r>
              <a:rPr lang="en-US" sz="2400" dirty="0"/>
              <a:t> </a:t>
            </a:r>
            <a:r>
              <a:rPr lang="en-US" sz="2400" dirty="0" err="1"/>
              <a:t>động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người</a:t>
            </a:r>
            <a:r>
              <a:rPr lang="en-US" sz="2400" dirty="0"/>
              <a:t> </a:t>
            </a:r>
            <a:r>
              <a:rPr lang="en-US" sz="2400" dirty="0" err="1"/>
              <a:t>khác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7730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ja-JP" altLang="en-US" sz="6000" b="1">
                <a:ln/>
                <a:solidFill>
                  <a:srgbClr val="FF0000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ご</a:t>
            </a:r>
            <a:r>
              <a:rPr lang="en-US" sz="6000" b="1" dirty="0">
                <a:solidFill>
                  <a:srgbClr val="FF0000"/>
                </a:solidFill>
                <a:highlight>
                  <a:srgbClr val="FFFF00"/>
                </a:highlight>
                <a:latin typeface="Arial" panose="020B0604020202020204" pitchFamily="34" charset="0"/>
                <a:ea typeface="NtMotoyaKyotai" pitchFamily="18" charset="-128"/>
                <a:cs typeface="Arial" panose="020B0604020202020204" pitchFamily="34" charset="0"/>
              </a:rPr>
              <a:t>N</a:t>
            </a:r>
            <a:r>
              <a:rPr lang="ja-JP" altLang="en-US" sz="6000" b="1">
                <a:ln/>
                <a:solidFill>
                  <a:srgbClr val="FF0000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します</a:t>
            </a:r>
            <a:r>
              <a:rPr lang="vi-VN" altLang="ja-JP" sz="6000" dirty="0">
                <a:solidFill>
                  <a:srgbClr val="FF0000"/>
                </a:solidFill>
                <a:latin typeface="Yu Mincho" panose="02020400000000000000" pitchFamily="18" charset="-128"/>
                <a:ea typeface="NtMotoyaKyotai" pitchFamily="18" charset="-128"/>
              </a:rPr>
              <a:t>/</a:t>
            </a:r>
            <a:r>
              <a:rPr lang="ja-JP" altLang="en-US" sz="6000" b="1">
                <a:ln/>
                <a:solidFill>
                  <a:srgbClr val="FF0000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お</a:t>
            </a:r>
            <a:r>
              <a:rPr lang="en-US" altLang="ja-JP" sz="6000" dirty="0">
                <a:solidFill>
                  <a:srgbClr val="FF0000"/>
                </a:solidFill>
                <a:highlight>
                  <a:srgbClr val="FFFF00"/>
                </a:highlight>
                <a:latin typeface="NtMotoyaKyotai" pitchFamily="18" charset="-128"/>
                <a:ea typeface="NtMotoyaKyotai" pitchFamily="18" charset="-128"/>
              </a:rPr>
              <a:t>V</a:t>
            </a:r>
            <a:r>
              <a:rPr lang="ja-JP" altLang="en-US" sz="3600">
                <a:solidFill>
                  <a:srgbClr val="FF0000"/>
                </a:solidFill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</a:rPr>
              <a:t>ます</a:t>
            </a:r>
            <a:r>
              <a:rPr lang="ja-JP" altLang="en-US" sz="6000" b="1">
                <a:ln/>
                <a:solidFill>
                  <a:srgbClr val="FF0000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する</a:t>
            </a:r>
            <a:endParaRPr lang="en-US" sz="6000" b="1" dirty="0">
              <a:ln/>
              <a:solidFill>
                <a:srgbClr val="FF0000"/>
              </a:solidFill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027C76-0CF9-5540-AC16-CD3AE5399D3E}"/>
              </a:ext>
            </a:extLst>
          </p:cNvPr>
          <p:cNvSpPr txBox="1"/>
          <p:nvPr/>
        </p:nvSpPr>
        <p:spPr>
          <a:xfrm>
            <a:off x="4810435" y="2716834"/>
            <a:ext cx="4651375" cy="5857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タクシーを　呼びます。</a:t>
            </a:r>
            <a:endParaRPr lang="en-US" altLang="ja-JP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C125CA6C-3E45-3E4C-BC28-10B352C223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5609" y="2824784"/>
            <a:ext cx="1371600" cy="36988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dirty="0" err="1">
                <a:latin typeface="Arial" charset="0"/>
              </a:rPr>
              <a:t>Sẽ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gọi</a:t>
            </a:r>
            <a:r>
              <a:rPr lang="en-US" dirty="0">
                <a:latin typeface="Arial" charset="0"/>
              </a:rPr>
              <a:t> taxi.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E84654-1699-BB4A-B370-06955961AB16}"/>
              </a:ext>
            </a:extLst>
          </p:cNvPr>
          <p:cNvSpPr txBox="1"/>
          <p:nvPr/>
        </p:nvSpPr>
        <p:spPr>
          <a:xfrm>
            <a:off x="4835835" y="4485308"/>
            <a:ext cx="4651375" cy="584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荷物を　持ちます。</a:t>
            </a:r>
            <a:endParaRPr lang="en-US" altLang="ja-JP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C31BA480-A41C-DA4F-94EB-C96D667BF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5609" y="4593259"/>
            <a:ext cx="1905000" cy="36988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dirty="0" err="1">
                <a:latin typeface="Arial" charset="0"/>
              </a:rPr>
              <a:t>Sẽ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cầm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hành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lý</a:t>
            </a:r>
            <a:r>
              <a:rPr lang="en-US" dirty="0">
                <a:latin typeface="Arial" charset="0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E1CD8C-995B-0943-995E-06AC9D7559E3}"/>
              </a:ext>
            </a:extLst>
          </p:cNvPr>
          <p:cNvSpPr txBox="1"/>
          <p:nvPr/>
        </p:nvSpPr>
        <p:spPr>
          <a:xfrm>
            <a:off x="4306199" y="5207620"/>
            <a:ext cx="6477136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ja-JP" alt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NtMotoyaKyotai" pitchFamily="18" charset="-128"/>
                <a:ea typeface="NtMotoyaKyotai" pitchFamily="18" charset="-128"/>
              </a:rPr>
              <a:t>荷物を　お持ちします。</a:t>
            </a:r>
            <a:endParaRPr lang="en-US" altLang="ja-JP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61EB6C-A7C5-614D-B308-01F35A5FE35E}"/>
              </a:ext>
            </a:extLst>
          </p:cNvPr>
          <p:cNvSpPr txBox="1"/>
          <p:nvPr/>
        </p:nvSpPr>
        <p:spPr>
          <a:xfrm>
            <a:off x="4280073" y="3435290"/>
            <a:ext cx="6477136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ja-JP" alt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NtMotoyaKyotai" pitchFamily="18" charset="-128"/>
                <a:ea typeface="NtMotoyaKyotai" pitchFamily="18" charset="-128"/>
              </a:rPr>
              <a:t>タクシーを　お呼びします。</a:t>
            </a:r>
            <a:endParaRPr lang="en-US" altLang="ja-JP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459871-D0FC-5344-902C-036054A1AE6E}"/>
              </a:ext>
            </a:extLst>
          </p:cNvPr>
          <p:cNvSpPr txBox="1"/>
          <p:nvPr/>
        </p:nvSpPr>
        <p:spPr>
          <a:xfrm>
            <a:off x="1950533" y="3435290"/>
            <a:ext cx="2329677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ja-JP" alt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NtMotoyaKyotai" pitchFamily="18" charset="-128"/>
                <a:ea typeface="NtMotoyaKyotai" pitchFamily="18" charset="-128"/>
              </a:rPr>
              <a:t>わたしが</a:t>
            </a:r>
            <a:endParaRPr lang="en-US" altLang="ja-JP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3078EB-B212-D44F-A56A-6F9480394AEC}"/>
              </a:ext>
            </a:extLst>
          </p:cNvPr>
          <p:cNvSpPr txBox="1"/>
          <p:nvPr/>
        </p:nvSpPr>
        <p:spPr>
          <a:xfrm>
            <a:off x="1976523" y="5198776"/>
            <a:ext cx="2329677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ja-JP" alt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NtMotoyaKyotai" pitchFamily="18" charset="-128"/>
                <a:ea typeface="NtMotoyaKyotai" pitchFamily="18" charset="-128"/>
              </a:rPr>
              <a:t>わたしが</a:t>
            </a:r>
            <a:endParaRPr lang="en-US" altLang="ja-JP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95C5E23-904D-2B43-9677-6699DC0D6BC6}"/>
              </a:ext>
            </a:extLst>
          </p:cNvPr>
          <p:cNvSpPr/>
          <p:nvPr/>
        </p:nvSpPr>
        <p:spPr>
          <a:xfrm>
            <a:off x="3416609" y="3302620"/>
            <a:ext cx="863600" cy="106680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92D0E0C-AA75-2449-BF60-CE2C50F958AF}"/>
              </a:ext>
            </a:extLst>
          </p:cNvPr>
          <p:cNvSpPr/>
          <p:nvPr/>
        </p:nvSpPr>
        <p:spPr>
          <a:xfrm>
            <a:off x="3327400" y="5754688"/>
            <a:ext cx="863600" cy="106680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47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  <p:bldP spid="15" grpId="0" animBg="1"/>
      <p:bldP spid="20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ja-JP" altLang="en-US" sz="6000" b="1">
                <a:ln/>
                <a:solidFill>
                  <a:srgbClr val="FF0000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ご</a:t>
            </a:r>
            <a:r>
              <a:rPr lang="en-US" sz="6000" b="1" dirty="0">
                <a:solidFill>
                  <a:srgbClr val="FF0000"/>
                </a:solidFill>
                <a:highlight>
                  <a:srgbClr val="FFFF00"/>
                </a:highlight>
                <a:latin typeface="Arial" panose="020B0604020202020204" pitchFamily="34" charset="0"/>
                <a:ea typeface="NtMotoyaKyotai" pitchFamily="18" charset="-128"/>
                <a:cs typeface="Arial" panose="020B0604020202020204" pitchFamily="34" charset="0"/>
              </a:rPr>
              <a:t>N</a:t>
            </a:r>
            <a:r>
              <a:rPr lang="ja-JP" altLang="en-US" sz="6000" b="1">
                <a:ln/>
                <a:solidFill>
                  <a:srgbClr val="FF0000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します</a:t>
            </a:r>
            <a:r>
              <a:rPr lang="vi-VN" altLang="ja-JP" sz="6000" dirty="0">
                <a:solidFill>
                  <a:srgbClr val="FF0000"/>
                </a:solidFill>
                <a:latin typeface="Yu Mincho" panose="02020400000000000000" pitchFamily="18" charset="-128"/>
                <a:ea typeface="NtMotoyaKyotai" pitchFamily="18" charset="-128"/>
              </a:rPr>
              <a:t>/</a:t>
            </a:r>
            <a:r>
              <a:rPr lang="ja-JP" altLang="en-US" sz="6000" b="1">
                <a:ln/>
                <a:solidFill>
                  <a:srgbClr val="FF0000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お</a:t>
            </a:r>
            <a:r>
              <a:rPr lang="en-US" altLang="ja-JP" sz="6000" dirty="0">
                <a:solidFill>
                  <a:srgbClr val="FF0000"/>
                </a:solidFill>
                <a:highlight>
                  <a:srgbClr val="FFFF00"/>
                </a:highlight>
                <a:latin typeface="NtMotoyaKyotai" pitchFamily="18" charset="-128"/>
                <a:ea typeface="NtMotoyaKyotai" pitchFamily="18" charset="-128"/>
              </a:rPr>
              <a:t>V</a:t>
            </a:r>
            <a:r>
              <a:rPr lang="ja-JP" altLang="en-US" sz="3600">
                <a:solidFill>
                  <a:srgbClr val="FF0000"/>
                </a:solidFill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</a:rPr>
              <a:t>ます</a:t>
            </a:r>
            <a:r>
              <a:rPr lang="ja-JP" altLang="en-US" sz="6000" b="1">
                <a:ln/>
                <a:solidFill>
                  <a:srgbClr val="FF0000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する</a:t>
            </a:r>
            <a:endParaRPr lang="en-US" sz="6000" b="1" dirty="0">
              <a:ln/>
              <a:solidFill>
                <a:srgbClr val="FF0000"/>
              </a:solidFill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B7462E-9190-F04A-A7A6-27844C644D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907464"/>
            <a:ext cx="2514600" cy="37147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dirty="0" err="1"/>
              <a:t>Vâng</a:t>
            </a:r>
            <a:r>
              <a:rPr lang="en-US" dirty="0"/>
              <a:t>, </a:t>
            </a:r>
            <a:r>
              <a:rPr lang="en-US" dirty="0" err="1"/>
              <a:t>tôi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ngay</a:t>
            </a:r>
            <a:r>
              <a:rPr lang="en-US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89E5DC-0ECA-E247-9DE7-0C6BA385E3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4567315"/>
            <a:ext cx="3200400" cy="36988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dirty="0" err="1"/>
              <a:t>Vâng</a:t>
            </a:r>
            <a:r>
              <a:rPr lang="en-US" dirty="0"/>
              <a:t>, </a:t>
            </a:r>
            <a:r>
              <a:rPr lang="en-US" dirty="0" err="1"/>
              <a:t>tôi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ngay</a:t>
            </a:r>
            <a:r>
              <a:rPr lang="en-US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6FC0D4-4D96-6044-80D3-BD984E1901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9900" y="6253163"/>
            <a:ext cx="3200400" cy="3683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dirty="0" err="1"/>
              <a:t>Vâng</a:t>
            </a:r>
            <a:r>
              <a:rPr lang="en-US" dirty="0"/>
              <a:t>, </a:t>
            </a:r>
            <a:r>
              <a:rPr lang="en-US" dirty="0" err="1"/>
              <a:t>tôi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ngay</a:t>
            </a:r>
            <a:r>
              <a:rPr lang="en-US" dirty="0"/>
              <a:t>.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62FFC855-B9C3-C84E-81F6-2D10D0C0FAF1}"/>
              </a:ext>
            </a:extLst>
          </p:cNvPr>
          <p:cNvSpPr/>
          <p:nvPr/>
        </p:nvSpPr>
        <p:spPr>
          <a:xfrm rot="309361">
            <a:off x="710106" y="2580009"/>
            <a:ext cx="1941121" cy="76200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/>
              <a:t>KHIÊM NHƯỜNG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956779AF-140D-7743-808C-055B810A857C}"/>
              </a:ext>
            </a:extLst>
          </p:cNvPr>
          <p:cNvSpPr/>
          <p:nvPr/>
        </p:nvSpPr>
        <p:spPr>
          <a:xfrm rot="309361">
            <a:off x="802497" y="4291083"/>
            <a:ext cx="1848542" cy="76200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/>
              <a:t>KHIÊM NHƯỜNG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DC81539D-17DC-0545-9C19-44A9B30ADB27}"/>
              </a:ext>
            </a:extLst>
          </p:cNvPr>
          <p:cNvSpPr/>
          <p:nvPr/>
        </p:nvSpPr>
        <p:spPr>
          <a:xfrm rot="309361">
            <a:off x="830513" y="5879897"/>
            <a:ext cx="1782292" cy="76200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/>
              <a:t>KHIÊM NHƯỜNG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72ED8A-8D7F-9F48-B682-27C6D4D8A8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207712"/>
            <a:ext cx="4343400" cy="36988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dirty="0" err="1"/>
              <a:t>Hãy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phòng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sạn</a:t>
            </a:r>
            <a:r>
              <a:rPr lang="en-US" dirty="0"/>
              <a:t>!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26CD6DB-681E-124C-A14E-BBE1FFFB76F2}"/>
              </a:ext>
            </a:extLst>
          </p:cNvPr>
          <p:cNvSpPr/>
          <p:nvPr/>
        </p:nvSpPr>
        <p:spPr>
          <a:xfrm>
            <a:off x="1828800" y="2105776"/>
            <a:ext cx="6400800" cy="53022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ホテルを　予約してください。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21F592-7A33-6548-99B6-0600598A01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826431"/>
            <a:ext cx="4343400" cy="36988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dirty="0" err="1"/>
              <a:t>Hãy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kia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tôi</a:t>
            </a:r>
            <a:r>
              <a:rPr lang="en-US" dirty="0"/>
              <a:t>!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C68C073-7EE5-B14A-BF80-85A0BB2EBC51}"/>
              </a:ext>
            </a:extLst>
          </p:cNvPr>
          <p:cNvSpPr/>
          <p:nvPr/>
        </p:nvSpPr>
        <p:spPr>
          <a:xfrm>
            <a:off x="1828800" y="3764040"/>
            <a:ext cx="7848600" cy="53022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あの方を　しょうかいしてください。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410A84-D55C-2145-8735-B77152EEF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463381"/>
            <a:ext cx="2286000" cy="36988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dirty="0" err="1"/>
              <a:t>Hãy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taxi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tôi</a:t>
            </a:r>
            <a:endParaRPr lang="en-US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3ACF638-F498-DF47-B3C8-9624843C14B7}"/>
              </a:ext>
            </a:extLst>
          </p:cNvPr>
          <p:cNvSpPr/>
          <p:nvPr/>
        </p:nvSpPr>
        <p:spPr>
          <a:xfrm>
            <a:off x="1828800" y="5449889"/>
            <a:ext cx="6324600" cy="53022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タクシーを　呼んでください。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121B6BE-67EF-0B48-AF83-326F5FDE4D0B}"/>
              </a:ext>
            </a:extLst>
          </p:cNvPr>
          <p:cNvSpPr/>
          <p:nvPr/>
        </p:nvSpPr>
        <p:spPr>
          <a:xfrm>
            <a:off x="2630488" y="2712200"/>
            <a:ext cx="6208712" cy="762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ja-JP" alt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NtMotoyaKyotai" pitchFamily="18" charset="-128"/>
                <a:ea typeface="NtMotoyaKyotai" pitchFamily="18" charset="-128"/>
              </a:rPr>
              <a:t>はい、すぐ　ご予約します。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5F840FF-206B-5A49-8D81-770EDB315DF3}"/>
              </a:ext>
            </a:extLst>
          </p:cNvPr>
          <p:cNvSpPr/>
          <p:nvPr/>
        </p:nvSpPr>
        <p:spPr>
          <a:xfrm>
            <a:off x="2667000" y="4372051"/>
            <a:ext cx="7391400" cy="762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ja-JP" alt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NtMotoyaKyotai" pitchFamily="18" charset="-128"/>
                <a:ea typeface="NtMotoyaKyotai" pitchFamily="18" charset="-128"/>
              </a:rPr>
              <a:t>はい、すぐ　ごしょうかいします。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E1D4B4A-388C-A746-8F85-12E92F887E72}"/>
              </a:ext>
            </a:extLst>
          </p:cNvPr>
          <p:cNvSpPr/>
          <p:nvPr/>
        </p:nvSpPr>
        <p:spPr>
          <a:xfrm>
            <a:off x="2667000" y="6056313"/>
            <a:ext cx="6400800" cy="762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ja-JP" alt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NtMotoyaKyotai" pitchFamily="18" charset="-128"/>
                <a:ea typeface="NtMotoyaKyotai" pitchFamily="18" charset="-128"/>
              </a:rPr>
              <a:t>はい、すぐ　お呼びします。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NtMotoyaKyotai" pitchFamily="18" charset="-128"/>
              <a:ea typeface="NtMotoyaKyotai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0892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 animBg="1"/>
      <p:bldP spid="20" grpId="0"/>
      <p:bldP spid="21" grpId="0" animBg="1"/>
      <p:bldP spid="22" grpId="0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ja-JP" altLang="en-US" sz="6000" b="1">
                <a:ln/>
                <a:solidFill>
                  <a:srgbClr val="FF0000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ご</a:t>
            </a:r>
            <a:r>
              <a:rPr lang="en-US" sz="6000" b="1" dirty="0">
                <a:solidFill>
                  <a:srgbClr val="FF0000"/>
                </a:solidFill>
                <a:highlight>
                  <a:srgbClr val="FFFF00"/>
                </a:highlight>
                <a:latin typeface="Arial" panose="020B0604020202020204" pitchFamily="34" charset="0"/>
                <a:ea typeface="NtMotoyaKyotai" pitchFamily="18" charset="-128"/>
                <a:cs typeface="Arial" panose="020B0604020202020204" pitchFamily="34" charset="0"/>
              </a:rPr>
              <a:t>N</a:t>
            </a:r>
            <a:r>
              <a:rPr lang="ja-JP" altLang="en-US" sz="6000" b="1">
                <a:ln/>
                <a:solidFill>
                  <a:srgbClr val="FF0000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します</a:t>
            </a:r>
            <a:r>
              <a:rPr lang="vi-VN" altLang="ja-JP" sz="6000" dirty="0">
                <a:solidFill>
                  <a:srgbClr val="FF0000"/>
                </a:solidFill>
                <a:latin typeface="Yu Mincho" panose="02020400000000000000" pitchFamily="18" charset="-128"/>
                <a:ea typeface="NtMotoyaKyotai" pitchFamily="18" charset="-128"/>
              </a:rPr>
              <a:t>/</a:t>
            </a:r>
            <a:r>
              <a:rPr lang="ja-JP" altLang="en-US" sz="6000" b="1">
                <a:ln/>
                <a:solidFill>
                  <a:srgbClr val="FF0000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お</a:t>
            </a:r>
            <a:r>
              <a:rPr lang="en-US" altLang="ja-JP" sz="6000" dirty="0">
                <a:solidFill>
                  <a:srgbClr val="FF0000"/>
                </a:solidFill>
                <a:highlight>
                  <a:srgbClr val="FFFF00"/>
                </a:highlight>
                <a:latin typeface="NtMotoyaKyotai" pitchFamily="18" charset="-128"/>
                <a:ea typeface="NtMotoyaKyotai" pitchFamily="18" charset="-128"/>
              </a:rPr>
              <a:t>V</a:t>
            </a:r>
            <a:r>
              <a:rPr lang="ja-JP" altLang="en-US" sz="3600">
                <a:solidFill>
                  <a:srgbClr val="FF0000"/>
                </a:solidFill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</a:rPr>
              <a:t>ます</a:t>
            </a:r>
            <a:r>
              <a:rPr lang="ja-JP" altLang="en-US" sz="6000" b="1">
                <a:ln/>
                <a:solidFill>
                  <a:srgbClr val="FF0000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する</a:t>
            </a:r>
            <a:endParaRPr lang="en-US" sz="6000" b="1" dirty="0">
              <a:ln/>
              <a:solidFill>
                <a:srgbClr val="FF0000"/>
              </a:solidFill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F1047E-DE17-1F49-BBDF-E604B4293C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900767"/>
            <a:ext cx="2840038" cy="36988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dirty="0" err="1"/>
              <a:t>Vậy</a:t>
            </a:r>
            <a:r>
              <a:rPr lang="en-US" dirty="0"/>
              <a:t>, </a:t>
            </a:r>
            <a:r>
              <a:rPr lang="en-US" dirty="0" err="1"/>
              <a:t>tôi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ạ.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4D1CAC-BDE4-F447-9861-4B31E885BC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499" y="4556528"/>
            <a:ext cx="3200400" cy="36988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dirty="0" err="1"/>
              <a:t>Vậy</a:t>
            </a:r>
            <a:r>
              <a:rPr lang="en-US" dirty="0"/>
              <a:t>, </a:t>
            </a:r>
            <a:r>
              <a:rPr lang="en-US" dirty="0" err="1"/>
              <a:t>tôi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ạ.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E7130A-C12B-A24C-89DD-65F34EEA4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9900" y="6253163"/>
            <a:ext cx="3200400" cy="3683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dirty="0" err="1"/>
              <a:t>Vậy</a:t>
            </a:r>
            <a:r>
              <a:rPr lang="en-US" dirty="0"/>
              <a:t>, </a:t>
            </a:r>
            <a:r>
              <a:rPr lang="en-US" dirty="0" err="1"/>
              <a:t>tôi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ở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vậy</a:t>
            </a:r>
            <a:r>
              <a:rPr lang="en-US" dirty="0"/>
              <a:t>.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4785F908-0CB0-E146-B9CC-C96D5800D97A}"/>
              </a:ext>
            </a:extLst>
          </p:cNvPr>
          <p:cNvSpPr/>
          <p:nvPr/>
        </p:nvSpPr>
        <p:spPr>
          <a:xfrm rot="309361">
            <a:off x="1604964" y="2600728"/>
            <a:ext cx="1106487" cy="76200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/>
              <a:t>NÓI TIẾP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7E266B6D-3537-F94A-86F0-B0BFD007C759}"/>
              </a:ext>
            </a:extLst>
          </p:cNvPr>
          <p:cNvSpPr/>
          <p:nvPr/>
        </p:nvSpPr>
        <p:spPr>
          <a:xfrm rot="309361">
            <a:off x="1504949" y="4313639"/>
            <a:ext cx="1106488" cy="76200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/>
              <a:t>NÓI TIẾP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AC1D2234-9CEE-0547-BDDF-361D72360A88}"/>
              </a:ext>
            </a:extLst>
          </p:cNvPr>
          <p:cNvSpPr/>
          <p:nvPr/>
        </p:nvSpPr>
        <p:spPr>
          <a:xfrm rot="309361">
            <a:off x="1504950" y="5910263"/>
            <a:ext cx="1106488" cy="76200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/>
              <a:t>NÓI TIẾP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A1E5DC-AB64-EA42-B516-87801B5B9A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8207" y="2216952"/>
            <a:ext cx="4343400" cy="36988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dirty="0" err="1"/>
              <a:t>Nghe</a:t>
            </a:r>
            <a:r>
              <a:rPr lang="en-US" dirty="0"/>
              <a:t> </a:t>
            </a:r>
            <a:r>
              <a:rPr lang="en-US" dirty="0" err="1"/>
              <a:t>nói</a:t>
            </a:r>
            <a:r>
              <a:rPr lang="en-US" dirty="0"/>
              <a:t> </a:t>
            </a:r>
            <a:r>
              <a:rPr lang="en-US" dirty="0" err="1"/>
              <a:t>Giám</a:t>
            </a:r>
            <a:r>
              <a:rPr lang="en-US" dirty="0"/>
              <a:t> </a:t>
            </a:r>
            <a:r>
              <a:rPr lang="en-US" dirty="0" err="1"/>
              <a:t>đốc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thăm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…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0846944-BC1C-BA43-B7D5-95C9BAD91ACB}"/>
              </a:ext>
            </a:extLst>
          </p:cNvPr>
          <p:cNvSpPr/>
          <p:nvPr/>
        </p:nvSpPr>
        <p:spPr>
          <a:xfrm>
            <a:off x="1828800" y="2065187"/>
            <a:ext cx="7264400" cy="56411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社長は　工場を　見学されるそうです。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2E94E2-9F67-C241-8B27-BED4888750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3806708"/>
            <a:ext cx="5599112" cy="36988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dirty="0" err="1"/>
              <a:t>Nghe</a:t>
            </a:r>
            <a:r>
              <a:rPr lang="en-US" dirty="0"/>
              <a:t> </a:t>
            </a:r>
            <a:r>
              <a:rPr lang="en-US" dirty="0" err="1"/>
              <a:t>nói</a:t>
            </a:r>
            <a:r>
              <a:rPr lang="en-US" dirty="0"/>
              <a:t> </a:t>
            </a:r>
            <a:r>
              <a:rPr lang="en-US" dirty="0" err="1"/>
              <a:t>Trưởng</a:t>
            </a:r>
            <a:r>
              <a:rPr lang="en-US" dirty="0"/>
              <a:t> </a:t>
            </a:r>
            <a:r>
              <a:rPr lang="en-US" dirty="0" err="1"/>
              <a:t>phòng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tờ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…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76800C1-BD09-B248-A9BF-416260B4B0E7}"/>
              </a:ext>
            </a:extLst>
          </p:cNvPr>
          <p:cNvSpPr/>
          <p:nvPr/>
        </p:nvSpPr>
        <p:spPr>
          <a:xfrm>
            <a:off x="1535113" y="3719361"/>
            <a:ext cx="9018587" cy="56411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部長はパンフレットをご覧になりたいそうです。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2FAB59-DF5F-294E-8963-0CBC052ABA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6294" y="5454097"/>
            <a:ext cx="4876800" cy="36988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dirty="0" err="1"/>
              <a:t>Nghe</a:t>
            </a:r>
            <a:r>
              <a:rPr lang="en-US" dirty="0"/>
              <a:t> </a:t>
            </a:r>
            <a:r>
              <a:rPr lang="en-US" dirty="0" err="1"/>
              <a:t>nói</a:t>
            </a:r>
            <a:r>
              <a:rPr lang="en-US" dirty="0"/>
              <a:t> </a:t>
            </a:r>
            <a:r>
              <a:rPr lang="en-US" dirty="0" err="1"/>
              <a:t>Thầy</a:t>
            </a:r>
            <a:r>
              <a:rPr lang="en-US" dirty="0"/>
              <a:t> </a:t>
            </a:r>
            <a:r>
              <a:rPr lang="en-US" dirty="0" err="1"/>
              <a:t>giáo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quay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ngay</a:t>
            </a:r>
            <a:r>
              <a:rPr lang="en-US" dirty="0"/>
              <a:t>… 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30CB91E-732B-954E-97D9-A7AD63333967}"/>
              </a:ext>
            </a:extLst>
          </p:cNvPr>
          <p:cNvSpPr/>
          <p:nvPr/>
        </p:nvSpPr>
        <p:spPr>
          <a:xfrm>
            <a:off x="1828800" y="5415997"/>
            <a:ext cx="7239000" cy="56411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先生は　すぐ　もどられるそうです。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380C54E-4455-E94D-9895-05642A82FD45}"/>
              </a:ext>
            </a:extLst>
          </p:cNvPr>
          <p:cNvSpPr/>
          <p:nvPr/>
        </p:nvSpPr>
        <p:spPr>
          <a:xfrm>
            <a:off x="2630488" y="2705503"/>
            <a:ext cx="6208712" cy="762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ja-JP" alt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NtMotoyaKyotai" pitchFamily="18" charset="-128"/>
                <a:ea typeface="NtMotoyaKyotai" pitchFamily="18" charset="-128"/>
              </a:rPr>
              <a:t>では、私が　ご案内します。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9E42873-E9BC-AB41-BE32-738D65324446}"/>
              </a:ext>
            </a:extLst>
          </p:cNvPr>
          <p:cNvSpPr/>
          <p:nvPr/>
        </p:nvSpPr>
        <p:spPr>
          <a:xfrm>
            <a:off x="2628899" y="4361264"/>
            <a:ext cx="6172200" cy="762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ja-JP" alt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NtMotoyaKyotai" pitchFamily="18" charset="-128"/>
                <a:ea typeface="NtMotoyaKyotai" pitchFamily="18" charset="-128"/>
              </a:rPr>
              <a:t>では、私が　お見せします。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3E92DB3-4EE1-784D-92ED-ABBD4EC9089F}"/>
              </a:ext>
            </a:extLst>
          </p:cNvPr>
          <p:cNvSpPr/>
          <p:nvPr/>
        </p:nvSpPr>
        <p:spPr>
          <a:xfrm>
            <a:off x="2667000" y="6056313"/>
            <a:ext cx="7772400" cy="762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ja-JP" alt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NtMotoyaKyotai" pitchFamily="18" charset="-128"/>
                <a:ea typeface="NtMotoyaKyotai" pitchFamily="18" charset="-128"/>
              </a:rPr>
              <a:t>では、私が　ここで　お待ちします。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NtMotoyaKyotai" pitchFamily="18" charset="-128"/>
              <a:ea typeface="NtMotoyaKyotai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7617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 animBg="1"/>
      <p:bldP spid="20" grpId="0"/>
      <p:bldP spid="21" grpId="0" animBg="1"/>
      <p:bldP spid="22" grpId="0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別冊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4C7884-A0C5-2641-99C7-07F3EDB3B022}"/>
              </a:ext>
            </a:extLst>
          </p:cNvPr>
          <p:cNvSpPr/>
          <p:nvPr/>
        </p:nvSpPr>
        <p:spPr>
          <a:xfrm>
            <a:off x="574138" y="1987822"/>
            <a:ext cx="7164808" cy="4038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1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）荷物を持ちます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ja-JP" altLang="en-US">
                <a:latin typeface="Calibri" panose="020F0502020204030204" pitchFamily="34" charset="0"/>
                <a:ea typeface="MS Mincho" panose="02020609040205080304" pitchFamily="49" charset="-128"/>
                <a:cs typeface="Calibri Light" panose="020F0302020204030204" pitchFamily="34" charset="0"/>
              </a:rPr>
              <a:t>　　　</a:t>
            </a:r>
            <a:r>
              <a:rPr lang="en-US" sz="2800" dirty="0"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  <a:sym typeface="Wingdings" pitchFamily="2" charset="2"/>
              </a:rPr>
              <a:t>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　荷物を</a:t>
            </a:r>
            <a:r>
              <a:rPr lang="ja-JP" altLang="en-US" sz="2800">
                <a:highlight>
                  <a:srgbClr val="FFFF00"/>
                </a:highlight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お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持ち</a:t>
            </a:r>
            <a:r>
              <a:rPr lang="ja-JP" altLang="en-US" sz="2800">
                <a:highlight>
                  <a:srgbClr val="FFFF00"/>
                </a:highlight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します</a:t>
            </a:r>
            <a:r>
              <a:rPr lang="ja-JP" altLang="en-US">
                <a:highlight>
                  <a:srgbClr val="FFFF00"/>
                </a:highlight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。</a:t>
            </a:r>
            <a:endParaRPr lang="en-US" sz="12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800" dirty="0"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2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）今度、私の町を案内します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ja-JP" altLang="en-US"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　　　</a:t>
            </a: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  <a:sym typeface="Wingdings" pitchFamily="2" charset="2"/>
              </a:rPr>
              <a:t>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　今度、私の町を</a:t>
            </a:r>
            <a:r>
              <a:rPr lang="ja-JP" altLang="en-US" sz="2800">
                <a:highlight>
                  <a:srgbClr val="FFFF00"/>
                </a:highlight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ご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案内</a:t>
            </a:r>
            <a:r>
              <a:rPr lang="ja-JP" altLang="en-US" sz="2800">
                <a:highlight>
                  <a:srgbClr val="FFFF00"/>
                </a:highlight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します</a:t>
            </a:r>
            <a:r>
              <a:rPr lang="ja-JP" altLang="en-US">
                <a:highlight>
                  <a:srgbClr val="FFFF00"/>
                </a:highlight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。</a:t>
            </a:r>
            <a:endParaRPr lang="en-US" sz="12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① 手伝います　</a:t>
            </a: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  <a:sym typeface="Wingdings" pitchFamily="2" charset="2"/>
              </a:rPr>
              <a:t>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② 本を借ります　</a:t>
            </a: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  <a:sym typeface="Wingdings" pitchFamily="2" charset="2"/>
              </a:rPr>
              <a:t>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05B73D-4492-014A-BAED-5EDCB2E191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9626" y="4422688"/>
            <a:ext cx="2609386" cy="227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15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別冊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75AC77-A16F-D746-AF6A-C9FBA0C84BFE}"/>
              </a:ext>
            </a:extLst>
          </p:cNvPr>
          <p:cNvSpPr/>
          <p:nvPr/>
        </p:nvSpPr>
        <p:spPr>
          <a:xfrm>
            <a:off x="683754" y="2089401"/>
            <a:ext cx="6753922" cy="2911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③私の国について話します　</a:t>
            </a: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  <a:sym typeface="Wingdings" pitchFamily="2" charset="2"/>
              </a:rPr>
              <a:t>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④ 料理を取ります　</a:t>
            </a: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  <a:sym typeface="Wingdings" pitchFamily="2" charset="2"/>
              </a:rPr>
              <a:t>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⑤　私の家族を紹介します　</a:t>
            </a: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  <a:sym typeface="Wingdings" pitchFamily="2" charset="2"/>
              </a:rPr>
              <a:t>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⑥ 来週、連絡します　</a:t>
            </a: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  <a:sym typeface="Wingdings" pitchFamily="2" charset="2"/>
              </a:rPr>
              <a:t>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21103A-832F-194D-8C9F-8844997AAF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7684" y="4422688"/>
            <a:ext cx="2609386" cy="227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49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本冊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46CD66-154B-E547-99FB-FB59843F89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8361" y="1872776"/>
            <a:ext cx="3801190" cy="19545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3B9756-5CAA-AF46-B5C4-B152BD4C88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009" y="4384571"/>
            <a:ext cx="2854178" cy="20791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285DC2-98C2-FA47-9378-2D1D1FFF34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5340" y="4380102"/>
            <a:ext cx="3047880" cy="20791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D56A8D-4325-E64C-9788-8D3ED6F23D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8018" y="4433119"/>
            <a:ext cx="3245005" cy="20261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924DCA-3A17-054E-BEDB-BF1626BB8E04}"/>
              </a:ext>
            </a:extLst>
          </p:cNvPr>
          <p:cNvSpPr txBox="1"/>
          <p:nvPr/>
        </p:nvSpPr>
        <p:spPr>
          <a:xfrm>
            <a:off x="446048" y="1948360"/>
            <a:ext cx="450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FF0000"/>
                </a:solidFill>
              </a:rPr>
              <a:t>A:</a:t>
            </a:r>
            <a:r>
              <a:rPr lang="ja-JP" altLang="en-US" sz="2400" b="1">
                <a:solidFill>
                  <a:srgbClr val="FF0000"/>
                </a:solidFill>
              </a:rPr>
              <a:t> </a:t>
            </a:r>
            <a:r>
              <a:rPr lang="ja-JP" altLang="en-US" sz="2400" u="sng"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</a:rPr>
              <a:t>お</a:t>
            </a:r>
            <a:r>
              <a:rPr lang="ja-JP" altLang="en-US" sz="2400" u="sng">
                <a:latin typeface="Yu Mincho" panose="02020400000000000000" pitchFamily="18" charset="-128"/>
                <a:ea typeface="Yu Mincho" panose="02020400000000000000" pitchFamily="18" charset="-128"/>
              </a:rPr>
              <a:t>手伝い</a:t>
            </a:r>
            <a:r>
              <a:rPr lang="ja-JP" altLang="en-US" sz="2400"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</a:rPr>
              <a:t>し</a:t>
            </a:r>
            <a:r>
              <a:rPr lang="ja-JP" altLang="en-US" sz="2400">
                <a:latin typeface="Yu Mincho" panose="02020400000000000000" pitchFamily="18" charset="-128"/>
                <a:ea typeface="Yu Mincho" panose="02020400000000000000" pitchFamily="18" charset="-128"/>
              </a:rPr>
              <a:t>ましょうか。</a:t>
            </a:r>
            <a:endParaRPr lang="en-US" sz="24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FF0000"/>
                </a:solidFill>
              </a:rPr>
              <a:t>B:</a:t>
            </a:r>
            <a:r>
              <a:rPr lang="ja-JP" altLang="en-US" sz="2400" b="1">
                <a:solidFill>
                  <a:srgbClr val="FF0000"/>
                </a:solidFill>
              </a:rPr>
              <a:t> </a:t>
            </a:r>
            <a:r>
              <a:rPr lang="ja-JP" altLang="en-US" sz="2400" u="sng">
                <a:latin typeface="Yu Mincho" panose="02020400000000000000" pitchFamily="18" charset="-128"/>
                <a:ea typeface="Yu Mincho" panose="02020400000000000000" pitchFamily="18" charset="-128"/>
              </a:rPr>
              <a:t>あ、ありがとうございます</a:t>
            </a:r>
            <a:endParaRPr lang="en-US" sz="2400" u="sng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F8ED391-0B66-214C-B7CE-0FB8A84AD97F}"/>
              </a:ext>
            </a:extLst>
          </p:cNvPr>
          <p:cNvSpPr/>
          <p:nvPr/>
        </p:nvSpPr>
        <p:spPr>
          <a:xfrm>
            <a:off x="310377" y="4380103"/>
            <a:ext cx="457200" cy="393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１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9678FFF-65C0-7843-829C-32B49A8B3568}"/>
              </a:ext>
            </a:extLst>
          </p:cNvPr>
          <p:cNvSpPr/>
          <p:nvPr/>
        </p:nvSpPr>
        <p:spPr>
          <a:xfrm>
            <a:off x="4101582" y="4380103"/>
            <a:ext cx="457200" cy="393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２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D69795-B663-FF48-A27C-50974CB22C3B}"/>
              </a:ext>
            </a:extLst>
          </p:cNvPr>
          <p:cNvSpPr/>
          <p:nvPr/>
        </p:nvSpPr>
        <p:spPr>
          <a:xfrm>
            <a:off x="8179418" y="4380103"/>
            <a:ext cx="457200" cy="393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３</a:t>
            </a:r>
          </a:p>
        </p:txBody>
      </p:sp>
    </p:spTree>
    <p:extLst>
      <p:ext uri="{BB962C8B-B14F-4D97-AF65-F5344CB8AC3E}">
        <p14:creationId xmlns:p14="http://schemas.microsoft.com/office/powerpoint/2010/main" val="1241348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ja-JP" altLang="en-US" sz="60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やってみよう</a:t>
            </a:r>
            <a:endParaRPr lang="en-US" sz="6000" b="1" dirty="0">
              <a:solidFill>
                <a:srgbClr val="FF0000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0" name="Rectangle: Rounded Corners 17">
            <a:extLst>
              <a:ext uri="{FF2B5EF4-FFF2-40B4-BE49-F238E27FC236}">
                <a16:creationId xmlns:a16="http://schemas.microsoft.com/office/drawing/2014/main" id="{F73E3965-A67C-FB4A-BE22-C2A260D97401}"/>
              </a:ext>
            </a:extLst>
          </p:cNvPr>
          <p:cNvSpPr/>
          <p:nvPr/>
        </p:nvSpPr>
        <p:spPr>
          <a:xfrm>
            <a:off x="1854959" y="5873402"/>
            <a:ext cx="268044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: Rounded Corners 18">
            <a:extLst>
              <a:ext uri="{FF2B5EF4-FFF2-40B4-BE49-F238E27FC236}">
                <a16:creationId xmlns:a16="http://schemas.microsoft.com/office/drawing/2014/main" id="{E3C401E8-08B2-264E-B3B1-A96EB63D8DE4}"/>
              </a:ext>
            </a:extLst>
          </p:cNvPr>
          <p:cNvSpPr/>
          <p:nvPr/>
        </p:nvSpPr>
        <p:spPr>
          <a:xfrm>
            <a:off x="2195326" y="5873402"/>
            <a:ext cx="1494830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cap="none" spc="0" dirty="0">
                <a:ln w="0"/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</a:t>
            </a:r>
            <a:r>
              <a:rPr lang="vi-VN" altLang="ja-JP" sz="4000" b="1" cap="none" spc="0" dirty="0">
                <a:ln w="0"/>
                <a:solidFill>
                  <a:schemeClr val="bg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1</a:t>
            </a:r>
            <a:r>
              <a:rPr lang="vi-VN" altLang="ja-JP" sz="4000" b="1" dirty="0">
                <a:ln w="0"/>
                <a:solidFill>
                  <a:schemeClr val="bg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7</a:t>
            </a:r>
            <a:endParaRPr lang="en-US" altLang="ja-JP" sz="4000" b="1" cap="none" spc="0" dirty="0">
              <a:ln w="0"/>
              <a:solidFill>
                <a:schemeClr val="bg1"/>
              </a:solidFill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5" name="Picture 2" descr="Kỷ Lục Quay Đĩa Bản Ghi Vinyl Âm - Miễn Phí vector hình ảnh trên Pixabay">
            <a:extLst>
              <a:ext uri="{FF2B5EF4-FFF2-40B4-BE49-F238E27FC236}">
                <a16:creationId xmlns:a16="http://schemas.microsoft.com/office/drawing/2014/main" id="{F20CF8C9-6326-5A4A-B0E3-FCC01ED23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12" y="5515863"/>
            <a:ext cx="1167528" cy="106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4CF1C6B-1783-8446-B885-3F3DEC4D4375}"/>
              </a:ext>
            </a:extLst>
          </p:cNvPr>
          <p:cNvSpPr/>
          <p:nvPr/>
        </p:nvSpPr>
        <p:spPr>
          <a:xfrm>
            <a:off x="3482898" y="1703396"/>
            <a:ext cx="8251902" cy="324774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F1B5B7-20E9-DB46-8339-2BA07CA89E25}"/>
              </a:ext>
            </a:extLst>
          </p:cNvPr>
          <p:cNvSpPr/>
          <p:nvPr/>
        </p:nvSpPr>
        <p:spPr>
          <a:xfrm>
            <a:off x="3729762" y="2141354"/>
            <a:ext cx="35493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a. 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住んでいるところ</a:t>
            </a: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C0F397-442E-F44C-8295-9209229E986C}"/>
              </a:ext>
            </a:extLst>
          </p:cNvPr>
          <p:cNvSpPr/>
          <p:nvPr/>
        </p:nvSpPr>
        <p:spPr>
          <a:xfrm>
            <a:off x="7546772" y="2115860"/>
            <a:ext cx="13019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b.</a:t>
            </a:r>
            <a:r>
              <a:rPr lang="ja-JP" altLang="en-US" sz="2800"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趣味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86BCD6-AD9A-C544-BD4B-1ADC7EE59EA1}"/>
              </a:ext>
            </a:extLst>
          </p:cNvPr>
          <p:cNvSpPr/>
          <p:nvPr/>
        </p:nvSpPr>
        <p:spPr>
          <a:xfrm>
            <a:off x="9624474" y="2117246"/>
            <a:ext cx="12811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c.</a:t>
            </a:r>
            <a:r>
              <a:rPr lang="ja-JP" altLang="en-US" sz="2800"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天気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BC79AE-A18F-EB41-B1C5-E2F034B45B4A}"/>
              </a:ext>
            </a:extLst>
          </p:cNvPr>
          <p:cNvSpPr/>
          <p:nvPr/>
        </p:nvSpPr>
        <p:spPr>
          <a:xfrm>
            <a:off x="3748123" y="2935441"/>
            <a:ext cx="20201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d. 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休みの日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2337E4-B048-B140-85E2-40500915B56A}"/>
              </a:ext>
            </a:extLst>
          </p:cNvPr>
          <p:cNvSpPr/>
          <p:nvPr/>
        </p:nvSpPr>
        <p:spPr>
          <a:xfrm>
            <a:off x="9017577" y="2899717"/>
            <a:ext cx="12137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e</a:t>
            </a:r>
            <a:r>
              <a:rPr lang="en-US" dirty="0"/>
              <a:t>. 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仕事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264AE3-375E-B349-8A3E-F55BE4761952}"/>
              </a:ext>
            </a:extLst>
          </p:cNvPr>
          <p:cNvSpPr/>
          <p:nvPr/>
        </p:nvSpPr>
        <p:spPr>
          <a:xfrm>
            <a:off x="3748123" y="3736238"/>
            <a:ext cx="12009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f. 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出身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D43024-8822-284B-A2D0-9D16BAFB3B8B}"/>
              </a:ext>
            </a:extLst>
          </p:cNvPr>
          <p:cNvSpPr/>
          <p:nvPr/>
        </p:nvSpPr>
        <p:spPr>
          <a:xfrm>
            <a:off x="6272907" y="3770800"/>
            <a:ext cx="20201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g. 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ニュース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2BD9FA-2406-9A46-A36E-A9A612539FEA}"/>
              </a:ext>
            </a:extLst>
          </p:cNvPr>
          <p:cNvSpPr/>
          <p:nvPr/>
        </p:nvSpPr>
        <p:spPr>
          <a:xfrm>
            <a:off x="6269079" y="2871880"/>
            <a:ext cx="20201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h.</a:t>
            </a:r>
            <a:r>
              <a:rPr lang="ja-JP" altLang="en-US" sz="2800"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将来の夢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A6C1B5-C63B-A142-AE0F-A099C151256C}"/>
              </a:ext>
            </a:extLst>
          </p:cNvPr>
          <p:cNvSpPr txBox="1"/>
          <p:nvPr/>
        </p:nvSpPr>
        <p:spPr>
          <a:xfrm>
            <a:off x="104225" y="2146404"/>
            <a:ext cx="32787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 ______________</a:t>
            </a:r>
          </a:p>
          <a:p>
            <a:r>
              <a:rPr lang="en-US" sz="2800" dirty="0"/>
              <a:t>2 ______________</a:t>
            </a:r>
          </a:p>
          <a:p>
            <a:r>
              <a:rPr lang="en-US" sz="2800" dirty="0"/>
              <a:t>3 ______________</a:t>
            </a:r>
          </a:p>
        </p:txBody>
      </p:sp>
      <p:pic>
        <p:nvPicPr>
          <p:cNvPr id="2" name="17 1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104926" y="59836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746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1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ja-JP" sz="6000" b="1" cap="none" spc="0" dirty="0">
                <a:ln/>
                <a:solidFill>
                  <a:srgbClr val="FF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1 </a:t>
            </a:r>
            <a:r>
              <a:rPr lang="ja-JP" altLang="en-US" sz="6000" b="1">
                <a:ln/>
                <a:solidFill>
                  <a:srgbClr val="FF0000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初めての訪問</a:t>
            </a:r>
            <a:endParaRPr lang="en-US" sz="6000" b="1" cap="none" spc="0" dirty="0">
              <a:ln/>
              <a:solidFill>
                <a:srgbClr val="FF0000"/>
              </a:solidFill>
              <a:effectLst/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F302A9-6F80-5247-AE51-2F459BC254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113" y="1773820"/>
            <a:ext cx="4808210" cy="47553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F13166-19B3-EF44-B204-2D176F927D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0323" y="1773820"/>
            <a:ext cx="6328940" cy="458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781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vi-VN" altLang="ja-JP" sz="6000" b="1" dirty="0"/>
          </a:p>
          <a:p>
            <a:pPr algn="ctr"/>
            <a:r>
              <a:rPr lang="ja-JP" altLang="en-US" sz="6000" b="1">
                <a:ln/>
                <a:solidFill>
                  <a:srgbClr val="FF0000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チャレンジ </a:t>
            </a:r>
            <a:r>
              <a:rPr lang="en-US" altLang="ja-JP" sz="6000" b="1" dirty="0">
                <a:ln/>
                <a:solidFill>
                  <a:srgbClr val="FF0000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3</a:t>
            </a:r>
            <a:endParaRPr lang="en-US" sz="6000" b="1" dirty="0">
              <a:ln/>
              <a:solidFill>
                <a:srgbClr val="FF0000"/>
              </a:solidFill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pPr lvl="0" algn="ctr"/>
            <a:endParaRPr lang="en-US" sz="6000" dirty="0"/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78CFBC-A5DB-42F4-9BF8-5B7BBD2C4A5E}"/>
              </a:ext>
            </a:extLst>
          </p:cNvPr>
          <p:cNvSpPr/>
          <p:nvPr/>
        </p:nvSpPr>
        <p:spPr>
          <a:xfrm>
            <a:off x="1854959" y="5873402"/>
            <a:ext cx="268044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B01459-1DCE-4723-817D-FA675383B560}"/>
              </a:ext>
            </a:extLst>
          </p:cNvPr>
          <p:cNvSpPr/>
          <p:nvPr/>
        </p:nvSpPr>
        <p:spPr>
          <a:xfrm>
            <a:off x="2195326" y="5873402"/>
            <a:ext cx="1494830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cap="none" spc="0" dirty="0">
                <a:ln w="0"/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</a:t>
            </a:r>
            <a:r>
              <a:rPr lang="vi-VN" altLang="ja-JP" sz="4000" b="1" cap="none" spc="0" dirty="0">
                <a:ln w="0"/>
                <a:solidFill>
                  <a:schemeClr val="bg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15</a:t>
            </a:r>
            <a:endParaRPr lang="en-US" altLang="ja-JP" sz="4000" b="1" cap="none" spc="0" dirty="0">
              <a:ln w="0"/>
              <a:solidFill>
                <a:schemeClr val="bg1"/>
              </a:solidFill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20" name="Picture 2" descr="Kỷ Lục Quay Đĩa Bản Ghi Vinyl Âm - Miễn Phí vector hình ảnh trên Pixabay">
            <a:extLst>
              <a:ext uri="{FF2B5EF4-FFF2-40B4-BE49-F238E27FC236}">
                <a16:creationId xmlns:a16="http://schemas.microsoft.com/office/drawing/2014/main" id="{096FDB08-0A22-4117-AC1E-A970DA6A8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12" y="5515863"/>
            <a:ext cx="1167528" cy="106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EFA623-AE07-7142-807C-9185BA9B99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2479" y="1778000"/>
            <a:ext cx="8283311" cy="4803288"/>
          </a:xfrm>
          <a:prstGeom prst="rect">
            <a:avLst/>
          </a:prstGeom>
        </p:spPr>
      </p:pic>
      <p:pic>
        <p:nvPicPr>
          <p:cNvPr id="2" name="15 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699060" y="527218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5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ja-JP" sz="6000" b="1" dirty="0">
                <a:solidFill>
                  <a:srgbClr val="FF0000"/>
                </a:solidFill>
                <a:latin typeface="NtMotoyaKyotai" pitchFamily="18" charset="-128"/>
                <a:ea typeface="NtMotoyaKyotai" pitchFamily="18" charset="-128"/>
              </a:rPr>
              <a:t>V</a:t>
            </a:r>
            <a:r>
              <a:rPr lang="ja-JP" altLang="en-US" sz="6000" b="1">
                <a:ln/>
                <a:solidFill>
                  <a:srgbClr val="FF0000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られる</a:t>
            </a:r>
            <a:endParaRPr lang="en-US" sz="6000" b="1" dirty="0">
              <a:ln/>
              <a:solidFill>
                <a:srgbClr val="FF0000"/>
              </a:solidFill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5E6C1BB-B013-DB49-BEB6-94E9B64D84FA}"/>
              </a:ext>
            </a:extLst>
          </p:cNvPr>
          <p:cNvSpPr/>
          <p:nvPr/>
        </p:nvSpPr>
        <p:spPr>
          <a:xfrm>
            <a:off x="2133328" y="2073275"/>
            <a:ext cx="8001272" cy="685800"/>
          </a:xfrm>
          <a:prstGeom prst="roundRect">
            <a:avLst/>
          </a:prstGeom>
          <a:solidFill>
            <a:schemeClr val="accent2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gsXtreme" pitchFamily="2" charset="0"/>
                <a:ea typeface="HGPSoeiKakupoptai" pitchFamily="50" charset="-128"/>
              </a:rPr>
              <a:t>ĐỘNG TỪ DẠNG BỊ ĐỘNG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81267AA6-01C5-0F4C-8F65-788ED0A7C296}"/>
              </a:ext>
            </a:extLst>
          </p:cNvPr>
          <p:cNvSpPr/>
          <p:nvPr/>
        </p:nvSpPr>
        <p:spPr>
          <a:xfrm rot="21048468">
            <a:off x="521513" y="3295111"/>
            <a:ext cx="4365633" cy="2569578"/>
          </a:xfrm>
          <a:prstGeom prst="wedgeRoundRectCallout">
            <a:avLst>
              <a:gd name="adj1" fmla="val 50665"/>
              <a:gd name="adj2" fmla="val 7438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NAM hay NỮ </a:t>
            </a:r>
            <a:r>
              <a:rPr lang="en-US" sz="2400" dirty="0" err="1"/>
              <a:t>đều</a:t>
            </a:r>
            <a:r>
              <a:rPr lang="en-US" sz="2400" dirty="0"/>
              <a:t> </a:t>
            </a:r>
            <a:r>
              <a:rPr lang="en-US" sz="2400" dirty="0" err="1"/>
              <a:t>dùng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nhưng</a:t>
            </a:r>
            <a:r>
              <a:rPr lang="en-US" sz="2400" dirty="0"/>
              <a:t> NAM hay </a:t>
            </a:r>
            <a:r>
              <a:rPr lang="en-US" sz="2400" dirty="0" err="1"/>
              <a:t>dùng</a:t>
            </a:r>
            <a:r>
              <a:rPr lang="en-US" sz="2400" dirty="0"/>
              <a:t> </a:t>
            </a:r>
            <a:r>
              <a:rPr lang="en-US" sz="2400" dirty="0" err="1"/>
              <a:t>hơn</a:t>
            </a:r>
            <a:endParaRPr lang="en-US" sz="2400" dirty="0"/>
          </a:p>
          <a:p>
            <a:pPr algn="ctr">
              <a:defRPr/>
            </a:pPr>
            <a:r>
              <a:rPr lang="en-US" sz="2400" dirty="0" err="1"/>
              <a:t>Chú</a:t>
            </a:r>
            <a:r>
              <a:rPr lang="en-US" sz="2400" dirty="0"/>
              <a:t> ý: </a:t>
            </a:r>
            <a:r>
              <a:rPr lang="en-US" sz="2400" dirty="0" err="1"/>
              <a:t>dễ</a:t>
            </a:r>
            <a:r>
              <a:rPr lang="en-US" sz="2400" dirty="0"/>
              <a:t> </a:t>
            </a:r>
            <a:r>
              <a:rPr lang="en-US" sz="2400" dirty="0" err="1"/>
              <a:t>nhầm</a:t>
            </a:r>
            <a:r>
              <a:rPr lang="en-US" sz="2400" dirty="0"/>
              <a:t> </a:t>
            </a:r>
            <a:r>
              <a:rPr lang="en-US" sz="2400" dirty="0" err="1"/>
              <a:t>lẫn</a:t>
            </a:r>
            <a:r>
              <a:rPr lang="en-US" sz="2400" dirty="0"/>
              <a:t> </a:t>
            </a:r>
            <a:r>
              <a:rPr lang="en-US" sz="2400" dirty="0" err="1"/>
              <a:t>với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ĐỘNG TỪ KHẢ NĂNG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B6E16616-EE62-7F46-8C74-FE775E4BBF72}"/>
              </a:ext>
            </a:extLst>
          </p:cNvPr>
          <p:cNvSpPr/>
          <p:nvPr/>
        </p:nvSpPr>
        <p:spPr>
          <a:xfrm rot="285890">
            <a:off x="7212081" y="3221493"/>
            <a:ext cx="4680489" cy="2187765"/>
          </a:xfrm>
          <a:prstGeom prst="wedgeRoundRectCallout">
            <a:avLst>
              <a:gd name="adj1" fmla="val -45234"/>
              <a:gd name="adj2" fmla="val 99528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err="1"/>
              <a:t>Dùng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hầu</a:t>
            </a:r>
            <a:r>
              <a:rPr lang="en-US" sz="2400" dirty="0"/>
              <a:t> </a:t>
            </a:r>
            <a:r>
              <a:rPr lang="en-US" sz="2400" dirty="0" err="1"/>
              <a:t>hết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loại</a:t>
            </a:r>
            <a:r>
              <a:rPr lang="en-US" sz="2400" dirty="0"/>
              <a:t> </a:t>
            </a:r>
            <a:r>
              <a:rPr lang="en-US" sz="2400" dirty="0" err="1"/>
              <a:t>động</a:t>
            </a:r>
            <a:r>
              <a:rPr lang="en-US" sz="2400" dirty="0"/>
              <a:t> </a:t>
            </a:r>
            <a:r>
              <a:rPr lang="en-US" sz="2400" dirty="0" err="1"/>
              <a:t>từ</a:t>
            </a:r>
            <a:r>
              <a:rPr lang="en-US" sz="2400" dirty="0"/>
              <a:t> </a:t>
            </a:r>
            <a:r>
              <a:rPr lang="en-US" sz="2400" dirty="0" err="1"/>
              <a:t>trừ</a:t>
            </a:r>
            <a:r>
              <a:rPr lang="en-US" sz="2400" dirty="0"/>
              <a:t> ĐỘNG TỪ KHẢ NĂNG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động</a:t>
            </a:r>
            <a:r>
              <a:rPr lang="en-US" sz="2400" dirty="0"/>
              <a:t> </a:t>
            </a:r>
            <a:r>
              <a:rPr lang="en-US" sz="2400" dirty="0" err="1"/>
              <a:t>từ</a:t>
            </a:r>
            <a:r>
              <a:rPr lang="en-US" sz="2400" dirty="0"/>
              <a:t> </a:t>
            </a:r>
            <a:r>
              <a:rPr lang="en-US" sz="2400" dirty="0" err="1"/>
              <a:t>như</a:t>
            </a:r>
            <a:r>
              <a:rPr lang="en-US" sz="2400" dirty="0"/>
              <a:t>: </a:t>
            </a:r>
          </a:p>
          <a:p>
            <a:pPr algn="ctr">
              <a:defRPr/>
            </a:pPr>
            <a:r>
              <a:rPr lang="ja-JP" altLang="en-US" sz="2400" dirty="0">
                <a:latin typeface="NtMotoyaKyotai" pitchFamily="18" charset="-128"/>
                <a:ea typeface="NtMotoyaKyotai" pitchFamily="18" charset="-128"/>
              </a:rPr>
              <a:t>できます、わかります、いります</a:t>
            </a:r>
            <a:endParaRPr lang="en-US" sz="2400" dirty="0">
              <a:latin typeface="NtMotoyaKyotai" pitchFamily="18" charset="-128"/>
              <a:ea typeface="NtMotoyaKyotai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2645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ja-JP" sz="6000" b="1" dirty="0">
                <a:solidFill>
                  <a:srgbClr val="FF0000"/>
                </a:solidFill>
                <a:latin typeface="NtMotoyaKyotai" pitchFamily="18" charset="-128"/>
                <a:ea typeface="NtMotoyaKyotai" pitchFamily="18" charset="-128"/>
              </a:rPr>
              <a:t>V</a:t>
            </a:r>
            <a:r>
              <a:rPr lang="ja-JP" altLang="en-US" sz="60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られる</a:t>
            </a:r>
            <a:endParaRPr lang="en-US" sz="6000" b="1" dirty="0">
              <a:solidFill>
                <a:srgbClr val="FF0000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5A44CB8-0882-C14B-B74C-31805AB934FC}"/>
              </a:ext>
            </a:extLst>
          </p:cNvPr>
          <p:cNvSpPr txBox="1"/>
          <p:nvPr/>
        </p:nvSpPr>
        <p:spPr>
          <a:xfrm>
            <a:off x="3997054" y="2630992"/>
            <a:ext cx="3733800" cy="4619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ja-JP" altLang="en-US" sz="2400" dirty="0">
                <a:latin typeface="NtMotoyaKyotai" pitchFamily="18" charset="-128"/>
                <a:ea typeface="NtMotoyaKyotai" pitchFamily="18" charset="-128"/>
              </a:rPr>
              <a:t>帰りました。</a:t>
            </a:r>
            <a:endParaRPr lang="en-US" altLang="ja-JP" sz="24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C13FA505-975B-3747-84A2-C290467A3A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5141" y="2677030"/>
            <a:ext cx="1447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cs typeface="Arial" panose="020B0604020202020204" pitchFamily="34" charset="0"/>
              </a:rPr>
              <a:t>Đã về rồi.</a:t>
            </a:r>
          </a:p>
        </p:txBody>
      </p:sp>
      <p:sp>
        <p:nvSpPr>
          <p:cNvPr id="18" name="TextBox 1">
            <a:extLst>
              <a:ext uri="{FF2B5EF4-FFF2-40B4-BE49-F238E27FC236}">
                <a16:creationId xmlns:a16="http://schemas.microsoft.com/office/drawing/2014/main" id="{F9D9E8AD-C7B3-154B-881E-FF491BAA4A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4541" y="3573966"/>
            <a:ext cx="2133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cs typeface="Arial" panose="020B0604020202020204" pitchFamily="34" charset="0"/>
              </a:rPr>
              <a:t>Bạn tôi đã về rồi.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197657-A137-924E-AEC6-588586E00124}"/>
              </a:ext>
            </a:extLst>
          </p:cNvPr>
          <p:cNvSpPr txBox="1"/>
          <p:nvPr/>
        </p:nvSpPr>
        <p:spPr>
          <a:xfrm>
            <a:off x="4617767" y="3481891"/>
            <a:ext cx="4829175" cy="5842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友達は　帰りました。</a:t>
            </a:r>
            <a:endParaRPr lang="en-US" altLang="ja-JP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7AAC37-80A1-4D4E-BADD-383ACD8689CB}"/>
              </a:ext>
            </a:extLst>
          </p:cNvPr>
          <p:cNvSpPr txBox="1"/>
          <p:nvPr/>
        </p:nvSpPr>
        <p:spPr>
          <a:xfrm>
            <a:off x="4643167" y="4291516"/>
            <a:ext cx="4829175" cy="58578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むすめは　帰りました。</a:t>
            </a:r>
            <a:endParaRPr lang="en-US" altLang="ja-JP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150D33-DE26-0C49-AA01-2CC2CB827B59}"/>
              </a:ext>
            </a:extLst>
          </p:cNvPr>
          <p:cNvSpPr txBox="1"/>
          <p:nvPr/>
        </p:nvSpPr>
        <p:spPr>
          <a:xfrm>
            <a:off x="4643167" y="5097966"/>
            <a:ext cx="4829175" cy="5842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社長は　帰りました。</a:t>
            </a:r>
            <a:endParaRPr lang="en-US" altLang="ja-JP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51B2F1-357F-B045-BA83-6130207D6A8B}"/>
              </a:ext>
            </a:extLst>
          </p:cNvPr>
          <p:cNvSpPr txBox="1"/>
          <p:nvPr/>
        </p:nvSpPr>
        <p:spPr>
          <a:xfrm>
            <a:off x="3897041" y="5783767"/>
            <a:ext cx="6083300" cy="7080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ja-JP" altLang="en-US" sz="4000" dirty="0">
                <a:latin typeface="NtMotoyaKyotai" pitchFamily="18" charset="-128"/>
                <a:ea typeface="NtMotoyaKyotai" pitchFamily="18" charset="-128"/>
              </a:rPr>
              <a:t>社長は　帰られました。</a:t>
            </a:r>
            <a:endParaRPr lang="en-US" altLang="ja-JP" sz="4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3" name="TextBox 1">
            <a:extLst>
              <a:ext uri="{FF2B5EF4-FFF2-40B4-BE49-F238E27FC236}">
                <a16:creationId xmlns:a16="http://schemas.microsoft.com/office/drawing/2014/main" id="{B6C33C3E-CE46-F146-8305-39D81D32B9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2005" y="4399466"/>
            <a:ext cx="24971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cs typeface="Arial" panose="020B0604020202020204" pitchFamily="34" charset="0"/>
              </a:rPr>
              <a:t>Con gái tôi đã về rồi.</a:t>
            </a:r>
          </a:p>
        </p:txBody>
      </p:sp>
      <p:sp>
        <p:nvSpPr>
          <p:cNvPr id="24" name="TextBox 1">
            <a:extLst>
              <a:ext uri="{FF2B5EF4-FFF2-40B4-BE49-F238E27FC236}">
                <a16:creationId xmlns:a16="http://schemas.microsoft.com/office/drawing/2014/main" id="{0694A182-FE2A-C64E-ACD9-2D288C5B79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8191" y="5205916"/>
            <a:ext cx="24971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cs typeface="Arial" panose="020B0604020202020204" pitchFamily="34" charset="0"/>
              </a:rPr>
              <a:t>Giám đốc đã về rồi.</a:t>
            </a:r>
          </a:p>
        </p:txBody>
      </p:sp>
    </p:spTree>
    <p:extLst>
      <p:ext uri="{BB962C8B-B14F-4D97-AF65-F5344CB8AC3E}">
        <p14:creationId xmlns:p14="http://schemas.microsoft.com/office/powerpoint/2010/main" val="165530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/>
      <p:bldP spid="19" grpId="0" animBg="1"/>
      <p:bldP spid="20" grpId="0" animBg="1"/>
      <p:bldP spid="21" grpId="0" animBg="1"/>
      <p:bldP spid="22" grpId="0" animBg="1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ja-JP" sz="6000" b="1" dirty="0">
                <a:solidFill>
                  <a:srgbClr val="FF0000"/>
                </a:solidFill>
                <a:latin typeface="NtMotoyaKyotai" pitchFamily="18" charset="-128"/>
                <a:ea typeface="NtMotoyaKyotai" pitchFamily="18" charset="-128"/>
              </a:rPr>
              <a:t>V</a:t>
            </a:r>
            <a:r>
              <a:rPr lang="ja-JP" altLang="en-US" sz="6000" b="1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られる</a:t>
            </a:r>
            <a:endParaRPr lang="en-US" sz="6000" b="1" dirty="0">
              <a:solidFill>
                <a:srgbClr val="FF0000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2DEB41D4-78F9-764E-A040-915434B07267}"/>
              </a:ext>
            </a:extLst>
          </p:cNvPr>
          <p:cNvSpPr/>
          <p:nvPr/>
        </p:nvSpPr>
        <p:spPr>
          <a:xfrm rot="309361">
            <a:off x="890490" y="2285781"/>
            <a:ext cx="1500536" cy="76200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/>
              <a:t>TÔN KÍNH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605F3A6-DB26-BA4A-9437-A73AA31B32B3}"/>
              </a:ext>
            </a:extLst>
          </p:cNvPr>
          <p:cNvSpPr/>
          <p:nvPr/>
        </p:nvSpPr>
        <p:spPr>
          <a:xfrm rot="309361">
            <a:off x="923562" y="3869960"/>
            <a:ext cx="1307431" cy="76200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/>
              <a:t>TÔN KÍNH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12FF61D-8C74-DD41-8E1E-A5FE7FF90FCC}"/>
              </a:ext>
            </a:extLst>
          </p:cNvPr>
          <p:cNvSpPr/>
          <p:nvPr/>
        </p:nvSpPr>
        <p:spPr>
          <a:xfrm rot="309361">
            <a:off x="840403" y="5594519"/>
            <a:ext cx="1481136" cy="76200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/>
              <a:t>TÔN KÍNH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9C49BF-9E05-6E4D-878A-9021DB3F24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4554" y="2271194"/>
            <a:ext cx="4343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Đã đến Việt Nam khi nào?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CA12160-F5A5-FD41-BE28-824E4F4766C8}"/>
              </a:ext>
            </a:extLst>
          </p:cNvPr>
          <p:cNvSpPr/>
          <p:nvPr/>
        </p:nvSpPr>
        <p:spPr>
          <a:xfrm>
            <a:off x="2346995" y="2743481"/>
            <a:ext cx="6400800" cy="762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いつ　ベトナムへ　来ましたか。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F017B3-2BA5-5046-8E6E-622609044E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2782" y="3881923"/>
            <a:ext cx="4343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 err="1"/>
              <a:t>Đã</a:t>
            </a:r>
            <a:r>
              <a:rPr lang="en-US" altLang="en-US" dirty="0"/>
              <a:t> </a:t>
            </a:r>
            <a:r>
              <a:rPr lang="en-US" altLang="en-US" dirty="0" err="1"/>
              <a:t>đi</a:t>
            </a:r>
            <a:r>
              <a:rPr lang="en-US" altLang="en-US" dirty="0"/>
              <a:t> </a:t>
            </a:r>
            <a:r>
              <a:rPr lang="en-US" altLang="en-US" dirty="0" err="1"/>
              <a:t>công</a:t>
            </a:r>
            <a:r>
              <a:rPr lang="en-US" altLang="en-US" dirty="0"/>
              <a:t> tác </a:t>
            </a:r>
            <a:r>
              <a:rPr lang="en-US" altLang="en-US" dirty="0" err="1"/>
              <a:t>cùng</a:t>
            </a:r>
            <a:r>
              <a:rPr lang="en-US" altLang="en-US" dirty="0"/>
              <a:t> </a:t>
            </a:r>
            <a:r>
              <a:rPr lang="en-US" altLang="en-US" dirty="0" err="1"/>
              <a:t>với</a:t>
            </a:r>
            <a:r>
              <a:rPr lang="en-US" altLang="en-US" dirty="0"/>
              <a:t> </a:t>
            </a:r>
            <a:r>
              <a:rPr lang="en-US" altLang="en-US" dirty="0" err="1"/>
              <a:t>ai</a:t>
            </a:r>
            <a:r>
              <a:rPr lang="en-US" altLang="en-US" dirty="0"/>
              <a:t>?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51A1E72-3EE8-544B-A4D2-37634274BAF8}"/>
              </a:ext>
            </a:extLst>
          </p:cNvPr>
          <p:cNvSpPr/>
          <p:nvPr/>
        </p:nvSpPr>
        <p:spPr>
          <a:xfrm>
            <a:off x="2422230" y="4309233"/>
            <a:ext cx="7848600" cy="762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どなたと　いっしょに　出張しましたか。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7F1707-FA8D-844E-B33D-7F1A7A13D3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2782" y="5452936"/>
            <a:ext cx="4343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Tối qua đã làm thêm đến mấy giờ?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7FC9D24-2DC4-DB46-BBF8-76C1985AD1FA}"/>
              </a:ext>
            </a:extLst>
          </p:cNvPr>
          <p:cNvSpPr/>
          <p:nvPr/>
        </p:nvSpPr>
        <p:spPr>
          <a:xfrm>
            <a:off x="2509040" y="5935537"/>
            <a:ext cx="7848600" cy="762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ゆうべ　何時ごろまで　残業しましたか。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7362FC2-D4E0-7F44-B39C-2C2477DD5F52}"/>
              </a:ext>
            </a:extLst>
          </p:cNvPr>
          <p:cNvSpPr/>
          <p:nvPr/>
        </p:nvSpPr>
        <p:spPr>
          <a:xfrm>
            <a:off x="2352782" y="2732664"/>
            <a:ext cx="7620000" cy="7620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いつ　ベトナムへ　来られましたか。</a:t>
            </a:r>
            <a:endParaRPr lang="en-US" sz="36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50D7618-2530-E24D-8F84-DDA7C15978F5}"/>
              </a:ext>
            </a:extLst>
          </p:cNvPr>
          <p:cNvSpPr/>
          <p:nvPr/>
        </p:nvSpPr>
        <p:spPr>
          <a:xfrm>
            <a:off x="2352782" y="4308167"/>
            <a:ext cx="8763000" cy="7620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どなたと　いっしょに出張されましたか。</a:t>
            </a:r>
            <a:endParaRPr lang="en-US" sz="36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A037F0C-9E77-3A4A-ABFE-1630F6D4F9E0}"/>
              </a:ext>
            </a:extLst>
          </p:cNvPr>
          <p:cNvSpPr/>
          <p:nvPr/>
        </p:nvSpPr>
        <p:spPr>
          <a:xfrm>
            <a:off x="2352782" y="5935537"/>
            <a:ext cx="8763000" cy="7620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ゆうべ　何時ごろまで残業されましたか。</a:t>
            </a:r>
            <a:endParaRPr lang="en-US" sz="3600" dirty="0">
              <a:latin typeface="NtMotoyaKyotai" pitchFamily="18" charset="-128"/>
              <a:ea typeface="NtMotoyaKyotai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344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  <p:bldP spid="15" grpId="0"/>
      <p:bldP spid="16" grpId="0" animBg="1"/>
      <p:bldP spid="17" grpId="0"/>
      <p:bldP spid="18" grpId="0" animBg="1"/>
      <p:bldP spid="19" grpId="0"/>
      <p:bldP spid="20" grpId="0" animBg="1"/>
      <p:bldP spid="21" grpId="0" animBg="1"/>
      <p:bldP spid="22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別冊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6555733-1567-7E4D-AE92-A1DD6DAA91C5}"/>
              </a:ext>
            </a:extLst>
          </p:cNvPr>
          <p:cNvSpPr/>
          <p:nvPr/>
        </p:nvSpPr>
        <p:spPr>
          <a:xfrm>
            <a:off x="683754" y="2089401"/>
            <a:ext cx="8430322" cy="2918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例）山本さんはもう帰りました 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ja-JP" altLang="en-US">
                <a:latin typeface="Calibri" panose="020F0502020204030204" pitchFamily="34" charset="0"/>
                <a:ea typeface="MS Mincho" panose="02020609040205080304" pitchFamily="49" charset="-128"/>
                <a:cs typeface="Calibri Light" panose="020F0302020204030204" pitchFamily="34" charset="0"/>
              </a:rPr>
              <a:t>　</a:t>
            </a: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  <a:sym typeface="Wingdings" pitchFamily="2" charset="2"/>
              </a:rPr>
              <a:t></a:t>
            </a: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山本さんはもう</a:t>
            </a:r>
            <a:r>
              <a:rPr lang="ja-JP" altLang="en-US" sz="2800"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帰られました。</a:t>
            </a:r>
            <a:endParaRPr lang="en-US" sz="2800" dirty="0">
              <a:highlight>
                <a:srgbClr val="FFFF00"/>
              </a:highlight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ja-JP" altLang="en-US"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① 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佐藤さんは</a:t>
            </a: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3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年前に会社をやめました　</a:t>
            </a: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cs typeface="Calibri Light" panose="020F0302020204030204" pitchFamily="34" charset="0"/>
                <a:sym typeface="Wingdings" pitchFamily="2" charset="2"/>
              </a:rPr>
              <a:t></a:t>
            </a:r>
            <a:endParaRPr lang="en-US" sz="2800" dirty="0">
              <a:effectLst/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② 山田さんは先週退院しました　</a:t>
            </a: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cs typeface="Calibri Light" panose="020F0302020204030204" pitchFamily="34" charset="0"/>
                <a:sym typeface="Wingdings" pitchFamily="2" charset="2"/>
              </a:rPr>
              <a:t></a:t>
            </a:r>
            <a:endParaRPr lang="en-US" sz="2800" dirty="0">
              <a:effectLst/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B4A49C-C749-B94F-8AF7-4FD1E42908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9987" y="4422688"/>
            <a:ext cx="2609386" cy="227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0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別冊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7285845-BEED-CE44-8841-E53F0D669C0F}"/>
              </a:ext>
            </a:extLst>
          </p:cNvPr>
          <p:cNvSpPr/>
          <p:nvPr/>
        </p:nvSpPr>
        <p:spPr>
          <a:xfrm>
            <a:off x="683754" y="1969914"/>
            <a:ext cx="7679473" cy="2918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③ 会議には社長が出席するそうです　</a:t>
            </a: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  <a:sym typeface="Wingdings" pitchFamily="2" charset="2"/>
              </a:rPr>
              <a:t>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④　田中さんはよく着物を着ますか　</a:t>
            </a: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  <a:sym typeface="Wingdings" pitchFamily="2" charset="2"/>
              </a:rPr>
              <a:t>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⑤ 誰がこの絵を描きましたか　</a:t>
            </a: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  <a:sym typeface="Wingdings" pitchFamily="2" charset="2"/>
              </a:rPr>
              <a:t>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</a:rPr>
              <a:t>⑥ 誰がこの写真を撮りましたか　</a:t>
            </a: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  <a:cs typeface="Times New Roman" panose="02020603050405020304" pitchFamily="18" charset="0"/>
                <a:sym typeface="Wingdings" pitchFamily="2" charset="2"/>
              </a:rPr>
              <a:t>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1C05F1-9E3C-974D-917E-1002A0CA5D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6533" y="4422688"/>
            <a:ext cx="2609386" cy="227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507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vi-VN" altLang="ja-JP" sz="6000" b="1" dirty="0"/>
          </a:p>
          <a:p>
            <a:pPr algn="ctr"/>
            <a:r>
              <a:rPr lang="ja-JP" altLang="en-US" sz="6000" b="1">
                <a:ln/>
                <a:solidFill>
                  <a:srgbClr val="FF0000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チャレンジ </a:t>
            </a:r>
            <a:r>
              <a:rPr lang="en-US" altLang="ja-JP" sz="6000" b="1" dirty="0">
                <a:ln/>
                <a:solidFill>
                  <a:srgbClr val="FF0000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4</a:t>
            </a:r>
            <a:endParaRPr lang="en-US" sz="6000" b="1" dirty="0">
              <a:ln/>
              <a:solidFill>
                <a:srgbClr val="FF0000"/>
              </a:solidFill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pPr lvl="0" algn="ctr"/>
            <a:endParaRPr lang="en-US" sz="6000" dirty="0"/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78CFBC-A5DB-42F4-9BF8-5B7BBD2C4A5E}"/>
              </a:ext>
            </a:extLst>
          </p:cNvPr>
          <p:cNvSpPr/>
          <p:nvPr/>
        </p:nvSpPr>
        <p:spPr>
          <a:xfrm>
            <a:off x="1854959" y="5873402"/>
            <a:ext cx="268044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B01459-1DCE-4723-817D-FA675383B560}"/>
              </a:ext>
            </a:extLst>
          </p:cNvPr>
          <p:cNvSpPr/>
          <p:nvPr/>
        </p:nvSpPr>
        <p:spPr>
          <a:xfrm>
            <a:off x="2195326" y="5873402"/>
            <a:ext cx="1494830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cap="none" spc="0" dirty="0">
                <a:ln w="0"/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</a:t>
            </a:r>
            <a:r>
              <a:rPr lang="vi-VN" altLang="ja-JP" sz="4000" b="1" cap="none" spc="0" dirty="0">
                <a:ln w="0"/>
                <a:solidFill>
                  <a:schemeClr val="bg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16</a:t>
            </a:r>
            <a:endParaRPr lang="en-US" altLang="ja-JP" sz="4000" b="1" cap="none" spc="0" dirty="0">
              <a:ln w="0"/>
              <a:solidFill>
                <a:schemeClr val="bg1"/>
              </a:solidFill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20" name="Picture 2" descr="Kỷ Lục Quay Đĩa Bản Ghi Vinyl Âm - Miễn Phí vector hình ảnh trên Pixabay">
            <a:extLst>
              <a:ext uri="{FF2B5EF4-FFF2-40B4-BE49-F238E27FC236}">
                <a16:creationId xmlns:a16="http://schemas.microsoft.com/office/drawing/2014/main" id="{096FDB08-0A22-4117-AC1E-A970DA6A8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12" y="5515863"/>
            <a:ext cx="1167528" cy="106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1FF78A-4789-8342-9DF7-2AF2046B11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04554" y="2263698"/>
            <a:ext cx="4940637" cy="34492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EA270C-55DA-E848-A76A-FE928873A5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45191" y="2263698"/>
            <a:ext cx="4800600" cy="3449272"/>
          </a:xfrm>
          <a:prstGeom prst="rect">
            <a:avLst/>
          </a:prstGeom>
        </p:spPr>
      </p:pic>
      <p:pic>
        <p:nvPicPr>
          <p:cNvPr id="2" name="16 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937268" y="604857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4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726</Words>
  <Application>Microsoft Macintosh PowerPoint</Application>
  <PresentationFormat>Widescreen</PresentationFormat>
  <Paragraphs>127</Paragraphs>
  <Slides>17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NtMotoyaKyotai</vt:lpstr>
      <vt:lpstr>TagsXtreme</vt:lpstr>
      <vt:lpstr>Yu Mincho</vt:lpstr>
      <vt:lpstr>Arial</vt:lpstr>
      <vt:lpstr>Calibri</vt:lpstr>
      <vt:lpstr>Calibri Light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20</cp:revision>
  <dcterms:created xsi:type="dcterms:W3CDTF">2021-07-29T16:28:42Z</dcterms:created>
  <dcterms:modified xsi:type="dcterms:W3CDTF">2021-07-30T15:46:20Z</dcterms:modified>
</cp:coreProperties>
</file>